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56" r:id="rId2"/>
    <p:sldId id="357" r:id="rId3"/>
    <p:sldId id="307" r:id="rId4"/>
    <p:sldId id="358" r:id="rId5"/>
    <p:sldId id="346" r:id="rId6"/>
    <p:sldId id="347" r:id="rId7"/>
    <p:sldId id="348" r:id="rId8"/>
    <p:sldId id="350" r:id="rId9"/>
    <p:sldId id="302" r:id="rId10"/>
    <p:sldId id="326" r:id="rId11"/>
    <p:sldId id="355" r:id="rId12"/>
    <p:sldId id="351" r:id="rId13"/>
    <p:sldId id="352" r:id="rId14"/>
    <p:sldId id="353" r:id="rId15"/>
    <p:sldId id="354" r:id="rId16"/>
    <p:sldId id="329" r:id="rId17"/>
    <p:sldId id="330" r:id="rId18"/>
    <p:sldId id="331" r:id="rId19"/>
    <p:sldId id="332" r:id="rId20"/>
    <p:sldId id="333" r:id="rId21"/>
    <p:sldId id="334" r:id="rId22"/>
    <p:sldId id="337" r:id="rId23"/>
    <p:sldId id="339" r:id="rId24"/>
    <p:sldId id="340" r:id="rId25"/>
    <p:sldId id="342" r:id="rId26"/>
    <p:sldId id="290" r:id="rId27"/>
    <p:sldId id="343" r:id="rId28"/>
    <p:sldId id="360" r:id="rId29"/>
    <p:sldId id="359" r:id="rId30"/>
    <p:sldId id="345" r:id="rId31"/>
  </p:sldIdLst>
  <p:sldSz cx="9144000" cy="6858000" type="screen4x3"/>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9" d="100"/>
          <a:sy n="79" d="100"/>
        </p:scale>
        <p:origin x="-1260"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a:defRPr sz="1200"/>
            </a:lvl1pPr>
          </a:lstStyle>
          <a:p>
            <a:fld id="{ECCF75E8-B95D-4545-ADF5-B58031998A67}" type="datetimeFigureOut">
              <a:rPr lang="zh-CN" altLang="en-US" smtClean="0"/>
              <a:pPr/>
              <a:t>2016/1/21</a:t>
            </a:fld>
            <a:endParaRPr lang="zh-CN" altLang="en-US"/>
          </a:p>
        </p:txBody>
      </p:sp>
      <p:sp>
        <p:nvSpPr>
          <p:cNvPr id="4" name="Footer Placeholder 3"/>
          <p:cNvSpPr>
            <a:spLocks noGrp="1"/>
          </p:cNvSpPr>
          <p:nvPr>
            <p:ph type="ftr" sz="quarter" idx="2"/>
          </p:nvPr>
        </p:nvSpPr>
        <p:spPr>
          <a:xfrm>
            <a:off x="0" y="9443662"/>
            <a:ext cx="2951163" cy="497126"/>
          </a:xfrm>
          <a:prstGeom prst="rect">
            <a:avLst/>
          </a:prstGeom>
        </p:spPr>
        <p:txBody>
          <a:bodyPr vert="horz" lIns="91440" tIns="45720" rIns="91440" bIns="45720" rtlCol="0" anchor="b"/>
          <a:lstStyle>
            <a:lvl1pPr algn="l">
              <a:defRPr sz="1200"/>
            </a:lvl1pPr>
          </a:lstStyle>
          <a:p>
            <a:endParaRPr lang="zh-CN" altLang="en-US"/>
          </a:p>
        </p:txBody>
      </p:sp>
      <p:sp>
        <p:nvSpPr>
          <p:cNvPr id="5" name="Slide Number Placeholder 4"/>
          <p:cNvSpPr>
            <a:spLocks noGrp="1"/>
          </p:cNvSpPr>
          <p:nvPr>
            <p:ph type="sldNum" sz="quarter" idx="3"/>
          </p:nvPr>
        </p:nvSpPr>
        <p:spPr>
          <a:xfrm>
            <a:off x="3857636" y="9443662"/>
            <a:ext cx="2951163" cy="497126"/>
          </a:xfrm>
          <a:prstGeom prst="rect">
            <a:avLst/>
          </a:prstGeom>
        </p:spPr>
        <p:txBody>
          <a:bodyPr vert="horz" lIns="91440" tIns="45720" rIns="91440" bIns="45720" rtlCol="0" anchor="b"/>
          <a:lstStyle>
            <a:lvl1pPr algn="r">
              <a:defRPr sz="1200"/>
            </a:lvl1pPr>
          </a:lstStyle>
          <a:p>
            <a:fld id="{F818B8ED-4A15-4805-951B-B85ECF501782}" type="slidenum">
              <a:rPr lang="zh-CN" altLang="en-US" smtClean="0"/>
              <a:pPr/>
              <a:t>‹#›</a:t>
            </a:fld>
            <a:endParaRPr lang="zh-CN" altLang="en-US"/>
          </a:p>
        </p:txBody>
      </p:sp>
    </p:spTree>
    <p:extLst>
      <p:ext uri="{BB962C8B-B14F-4D97-AF65-F5344CB8AC3E}">
        <p14:creationId xmlns:p14="http://schemas.microsoft.com/office/powerpoint/2010/main" val="2903051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a:p>
        </p:txBody>
      </p:sp>
      <p:sp>
        <p:nvSpPr>
          <p:cNvPr id="3" name="日期占位符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fld id="{D7C9311A-7BC1-4931-BB45-C6E38293D4CB}" type="datetimeFigureOut">
              <a:rPr lang="en-US" smtClean="0"/>
              <a:pPr/>
              <a:t>1/21/2016</a:t>
            </a:fld>
            <a:endParaRPr lang="en-GB"/>
          </a:p>
        </p:txBody>
      </p:sp>
      <p:sp>
        <p:nvSpPr>
          <p:cNvPr id="4" name="幻灯片图像占位符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备注占位符 4"/>
          <p:cNvSpPr>
            <a:spLocks noGrp="1"/>
          </p:cNvSpPr>
          <p:nvPr>
            <p:ph type="body" sz="quarter" idx="3"/>
          </p:nvPr>
        </p:nvSpPr>
        <p:spPr>
          <a:xfrm>
            <a:off x="681038" y="4722694"/>
            <a:ext cx="5448300" cy="447413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GB"/>
          </a:p>
        </p:txBody>
      </p:sp>
      <p:sp>
        <p:nvSpPr>
          <p:cNvPr id="6" name="页脚占位符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a:p>
        </p:txBody>
      </p:sp>
      <p:sp>
        <p:nvSpPr>
          <p:cNvPr id="7" name="灯片编号占位符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fld id="{9727A30B-A074-4AD2-B9AA-194E757B49CF}" type="slidenum">
              <a:rPr lang="en-GB" smtClean="0"/>
              <a:pPr/>
              <a:t>‹#›</a:t>
            </a:fld>
            <a:endParaRPr lang="en-GB"/>
          </a:p>
        </p:txBody>
      </p:sp>
    </p:spTree>
    <p:extLst>
      <p:ext uri="{BB962C8B-B14F-4D97-AF65-F5344CB8AC3E}">
        <p14:creationId xmlns:p14="http://schemas.microsoft.com/office/powerpoint/2010/main" val="1024930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None/>
            </a:pPr>
            <a:endParaRPr lang="en-GB" dirty="0"/>
          </a:p>
        </p:txBody>
      </p:sp>
      <p:sp>
        <p:nvSpPr>
          <p:cNvPr id="4" name="Slide Number Placeholder 3"/>
          <p:cNvSpPr>
            <a:spLocks noGrp="1"/>
          </p:cNvSpPr>
          <p:nvPr>
            <p:ph type="sldNum" sz="quarter" idx="10"/>
          </p:nvPr>
        </p:nvSpPr>
        <p:spPr/>
        <p:txBody>
          <a:bodyPr/>
          <a:lstStyle/>
          <a:p>
            <a:fld id="{7FAF23B6-CCE7-4FEC-891A-5A242CBE7216}" type="slidenum">
              <a:rPr lang="en-GB" smtClean="0"/>
              <a:pPr/>
              <a:t>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727A30B-A074-4AD2-B9AA-194E757B49CF}" type="slidenum">
              <a:rPr lang="en-GB" smtClean="0"/>
              <a:pPr/>
              <a:t>4</a:t>
            </a:fld>
            <a:endParaRPr lang="en-GB"/>
          </a:p>
        </p:txBody>
      </p:sp>
    </p:spTree>
    <p:extLst>
      <p:ext uri="{BB962C8B-B14F-4D97-AF65-F5344CB8AC3E}">
        <p14:creationId xmlns:p14="http://schemas.microsoft.com/office/powerpoint/2010/main" val="4091108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5604"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The University of Nottingham</a:t>
            </a:r>
          </a:p>
        </p:txBody>
      </p:sp>
      <p:sp>
        <p:nvSpPr>
          <p:cNvPr id="25605" name="Slide Number Placeholder 4"/>
          <p:cNvSpPr>
            <a:spLocks noGrp="1"/>
          </p:cNvSpPr>
          <p:nvPr>
            <p:ph type="sldNum" sz="quarter" idx="5"/>
          </p:nvPr>
        </p:nvSpPr>
        <p:spPr bwMode="auto">
          <a:noFill/>
          <a:ln>
            <a:miter lim="800000"/>
            <a:headEnd/>
            <a:tailEnd/>
          </a:ln>
        </p:spPr>
        <p:txBody>
          <a:bodyPr/>
          <a:lstStyle/>
          <a:p>
            <a:fld id="{F8F41DA9-CD01-4D7A-A9EE-6C7029E438C7}" type="slidenum">
              <a:rPr lang="en-US"/>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5604"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The University of Nottingham</a:t>
            </a:r>
          </a:p>
        </p:txBody>
      </p:sp>
      <p:sp>
        <p:nvSpPr>
          <p:cNvPr id="25605" name="Slide Number Placeholder 4"/>
          <p:cNvSpPr>
            <a:spLocks noGrp="1"/>
          </p:cNvSpPr>
          <p:nvPr>
            <p:ph type="sldNum" sz="quarter" idx="5"/>
          </p:nvPr>
        </p:nvSpPr>
        <p:spPr bwMode="auto">
          <a:noFill/>
          <a:ln>
            <a:miter lim="800000"/>
            <a:headEnd/>
            <a:tailEnd/>
          </a:ln>
        </p:spPr>
        <p:txBody>
          <a:bodyPr/>
          <a:lstStyle/>
          <a:p>
            <a:fld id="{F8F41DA9-CD01-4D7A-A9EE-6C7029E438C7}" type="slidenum">
              <a:rPr lang="en-US"/>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5604"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The University of Nottingham</a:t>
            </a:r>
          </a:p>
        </p:txBody>
      </p:sp>
      <p:sp>
        <p:nvSpPr>
          <p:cNvPr id="25605" name="Slide Number Placeholder 4"/>
          <p:cNvSpPr>
            <a:spLocks noGrp="1"/>
          </p:cNvSpPr>
          <p:nvPr>
            <p:ph type="sldNum" sz="quarter" idx="5"/>
          </p:nvPr>
        </p:nvSpPr>
        <p:spPr bwMode="auto">
          <a:noFill/>
          <a:ln>
            <a:miter lim="800000"/>
            <a:headEnd/>
            <a:tailEnd/>
          </a:ln>
        </p:spPr>
        <p:txBody>
          <a:bodyPr/>
          <a:lstStyle/>
          <a:p>
            <a:fld id="{F8F41DA9-CD01-4D7A-A9EE-6C7029E438C7}" type="slidenum">
              <a:rPr lang="en-US"/>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5604"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The University of Nottingham</a:t>
            </a:r>
          </a:p>
        </p:txBody>
      </p:sp>
      <p:sp>
        <p:nvSpPr>
          <p:cNvPr id="25605" name="Slide Number Placeholder 4"/>
          <p:cNvSpPr>
            <a:spLocks noGrp="1"/>
          </p:cNvSpPr>
          <p:nvPr>
            <p:ph type="sldNum" sz="quarter" idx="5"/>
          </p:nvPr>
        </p:nvSpPr>
        <p:spPr bwMode="auto">
          <a:noFill/>
          <a:ln>
            <a:miter lim="800000"/>
            <a:headEnd/>
            <a:tailEnd/>
          </a:ln>
        </p:spPr>
        <p:txBody>
          <a:bodyPr/>
          <a:lstStyle/>
          <a:p>
            <a:fld id="{F8F41DA9-CD01-4D7A-A9EE-6C7029E438C7}" type="slidenum">
              <a:rPr lang="en-US"/>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5604"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The University of Nottingham</a:t>
            </a:r>
          </a:p>
        </p:txBody>
      </p:sp>
      <p:sp>
        <p:nvSpPr>
          <p:cNvPr id="25605" name="Slide Number Placeholder 4"/>
          <p:cNvSpPr>
            <a:spLocks noGrp="1"/>
          </p:cNvSpPr>
          <p:nvPr>
            <p:ph type="sldNum" sz="quarter" idx="5"/>
          </p:nvPr>
        </p:nvSpPr>
        <p:spPr bwMode="auto">
          <a:noFill/>
          <a:ln>
            <a:miter lim="800000"/>
            <a:headEnd/>
            <a:tailEnd/>
          </a:ln>
        </p:spPr>
        <p:txBody>
          <a:bodyPr/>
          <a:lstStyle/>
          <a:p>
            <a:fld id="{F8F41DA9-CD01-4D7A-A9EE-6C7029E438C7}" type="slidenum">
              <a:rPr lang="en-US"/>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4102706-D2A3-46D2-8A96-7328368FD34D}" type="datetime1">
              <a:rPr lang="en-GB" altLang="zh-CN" smtClean="0"/>
              <a:pPr/>
              <a:t>21/01/2016</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E1BE69B8-FE7C-4F47-A567-825BD12C5791}" type="slidenum">
              <a:rPr lang="en-GB" smtClean="0"/>
              <a:pPr/>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576B81-65CB-4CB0-933D-76F5D1A65C91}" type="datetime1">
              <a:rPr lang="en-GB" altLang="zh-CN" smtClean="0"/>
              <a:pPr/>
              <a:t>21/01/2016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1BE69B8-FE7C-4F47-A567-825BD12C579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A240C3B-4F92-4BFF-A05F-E19C347B01FE}" type="datetime1">
              <a:rPr lang="en-GB" altLang="zh-CN" smtClean="0"/>
              <a:pPr/>
              <a:t>21/01/2016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1BE69B8-FE7C-4F47-A567-825BD12C5791}" type="slidenum">
              <a:rPr lang="en-GB" smtClean="0"/>
              <a:pPr/>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3CEFC63-9753-4BC9-B6D8-465D01B6BB8F}" type="datetime1">
              <a:rPr lang="en-GB" altLang="zh-CN" smtClean="0"/>
              <a:pPr/>
              <a:t>21/01/2016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1BE69B8-FE7C-4F47-A567-825BD12C579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388F5CD-2212-411F-9F87-22FA57D45706}" type="datetime1">
              <a:rPr lang="en-GB" altLang="zh-CN" smtClean="0"/>
              <a:pPr/>
              <a:t>21/01/2016</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E1BE69B8-FE7C-4F47-A567-825BD12C579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7D596F5-3882-4AB2-A708-0AE461F83461}" type="datetime1">
              <a:rPr lang="en-GB" altLang="zh-CN" smtClean="0"/>
              <a:pPr/>
              <a:t>21/01/2016</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E1BE69B8-FE7C-4F47-A567-825BD12C579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6F42AF7-0AB0-4264-B9F0-78A376CFC282}" type="datetime1">
              <a:rPr lang="en-GB" altLang="zh-CN" smtClean="0"/>
              <a:pPr/>
              <a:t>21/01/2016</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E1BE69B8-FE7C-4F47-A567-825BD12C5791}" type="slidenum">
              <a:rPr lang="en-GB" smtClean="0"/>
              <a:pPr/>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8E44CE9-8E3F-4DBC-A4C6-AD11280078AD}" type="datetime1">
              <a:rPr lang="en-GB" altLang="zh-CN" smtClean="0"/>
              <a:pPr/>
              <a:t>21/01/2016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1BE69B8-FE7C-4F47-A567-825BD12C579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8AD2A40-315F-4818-B92E-5C3658C61812}" type="datetime1">
              <a:rPr lang="en-GB" altLang="zh-CN" smtClean="0"/>
              <a:pPr/>
              <a:t>21/01/2016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1BE69B8-FE7C-4F47-A567-825BD12C5791}" type="slidenum">
              <a:rPr lang="en-GB" smtClean="0"/>
              <a:pPr/>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1189A79-8FAD-4641-A011-ECA33AFBE1F7}" type="datetime1">
              <a:rPr lang="en-GB" altLang="zh-CN" smtClean="0"/>
              <a:pPr/>
              <a:t>21/01/2016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1BE69B8-FE7C-4F47-A567-825BD12C579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D0CF6E-AE8C-4F95-91F3-FB1C43A47055}" type="datetime1">
              <a:rPr lang="en-GB" altLang="zh-CN" smtClean="0"/>
              <a:pPr/>
              <a:t>21/01/2016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1BE69B8-FE7C-4F47-A567-825BD12C579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3A48A86-D50D-4273-B4EF-87BF92999ADD}" type="datetime1">
              <a:rPr lang="en-GB" altLang="zh-CN" smtClean="0"/>
              <a:pPr/>
              <a:t>21/01/2016</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1BE69B8-FE7C-4F47-A567-825BD12C5791}" type="slidenum">
              <a:rPr lang="en-GB" smtClean="0"/>
              <a:pPr/>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bbc.co.uk/news/world-europe-25180500"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476672"/>
            <a:ext cx="8172400" cy="2448272"/>
          </a:xfrm>
        </p:spPr>
        <p:txBody>
          <a:bodyPr>
            <a:noAutofit/>
          </a:bodyPr>
          <a:lstStyle/>
          <a:p>
            <a:pPr algn="ctr"/>
            <a:r>
              <a:rPr lang="en-GB" sz="3800" b="1" i="1" dirty="0" smtClean="0">
                <a:effectLst/>
                <a:latin typeface="Calibri" pitchFamily="34" charset="0"/>
              </a:rPr>
              <a:t>Class consciousness and disempowerment of Chinese migrant workers in transitional communities</a:t>
            </a:r>
            <a:r>
              <a:rPr lang="en-GB" sz="3400" b="1" i="1" dirty="0" smtClean="0">
                <a:effectLst/>
                <a:latin typeface="Calibri" pitchFamily="34" charset="0"/>
              </a:rPr>
              <a:t>:  </a:t>
            </a:r>
            <a:br>
              <a:rPr lang="en-GB" sz="3400" b="1" i="1" dirty="0" smtClean="0">
                <a:effectLst/>
                <a:latin typeface="Calibri" pitchFamily="34" charset="0"/>
              </a:rPr>
            </a:br>
            <a:r>
              <a:rPr lang="en-GB" sz="2800" b="1" dirty="0" smtClean="0">
                <a:effectLst/>
                <a:latin typeface="Calibri" pitchFamily="34" charset="0"/>
              </a:rPr>
              <a:t>Why does it matter for Chinese communities in UK?</a:t>
            </a:r>
            <a:endParaRPr lang="en-GB" sz="2800" dirty="0"/>
          </a:p>
        </p:txBody>
      </p:sp>
      <p:sp>
        <p:nvSpPr>
          <p:cNvPr id="3" name="Subtitle 2"/>
          <p:cNvSpPr>
            <a:spLocks noGrp="1"/>
          </p:cNvSpPr>
          <p:nvPr>
            <p:ph type="subTitle" idx="1"/>
          </p:nvPr>
        </p:nvSpPr>
        <p:spPr>
          <a:xfrm>
            <a:off x="1500166" y="3571876"/>
            <a:ext cx="6963116" cy="2664296"/>
          </a:xfrm>
        </p:spPr>
        <p:txBody>
          <a:bodyPr>
            <a:normAutofit/>
          </a:bodyPr>
          <a:lstStyle/>
          <a:p>
            <a:pPr algn="ctr">
              <a:lnSpc>
                <a:spcPct val="150000"/>
              </a:lnSpc>
            </a:pPr>
            <a:r>
              <a:rPr lang="en-GB" sz="3200" dirty="0" smtClean="0"/>
              <a:t>Dr. Bin Wu (</a:t>
            </a:r>
            <a:r>
              <a:rPr lang="zh-CN" altLang="en-US" sz="3200" smtClean="0"/>
              <a:t>武斌</a:t>
            </a:r>
            <a:r>
              <a:rPr lang="en-GB" sz="3200" smtClean="0"/>
              <a:t>)</a:t>
            </a:r>
            <a:endParaRPr lang="en-GB" sz="3200" dirty="0" smtClean="0"/>
          </a:p>
          <a:p>
            <a:pPr algn="ctr"/>
            <a:r>
              <a:rPr lang="en-GB" sz="2800" dirty="0" smtClean="0"/>
              <a:t>Centre for Chinese Migration Studies (CCMS)</a:t>
            </a:r>
          </a:p>
          <a:p>
            <a:pPr algn="ctr"/>
            <a:r>
              <a:rPr lang="en-GB" sz="2800" dirty="0" smtClean="0"/>
              <a:t>School of Contemporary Chinese Studies </a:t>
            </a:r>
          </a:p>
          <a:p>
            <a:pPr algn="ctr"/>
            <a:r>
              <a:rPr lang="en-GB" sz="2800" dirty="0" smtClean="0"/>
              <a:t>University of Nottingham</a:t>
            </a:r>
          </a:p>
        </p:txBody>
      </p:sp>
      <p:sp>
        <p:nvSpPr>
          <p:cNvPr id="4" name="Slide Number Placeholder 3"/>
          <p:cNvSpPr>
            <a:spLocks noGrp="1"/>
          </p:cNvSpPr>
          <p:nvPr>
            <p:ph type="sldNum" sz="quarter" idx="12"/>
          </p:nvPr>
        </p:nvSpPr>
        <p:spPr/>
        <p:txBody>
          <a:bodyPr/>
          <a:lstStyle/>
          <a:p>
            <a:fld id="{E1BE69B8-FE7C-4F47-A567-825BD12C5791}" type="slidenum">
              <a:rPr lang="en-GB" smtClean="0"/>
              <a:pPr/>
              <a:t>1</a:t>
            </a:fld>
            <a:endParaRPr lang="en-GB"/>
          </a:p>
        </p:txBody>
      </p:sp>
    </p:spTree>
    <p:extLst>
      <p:ext uri="{BB962C8B-B14F-4D97-AF65-F5344CB8AC3E}">
        <p14:creationId xmlns:p14="http://schemas.microsoft.com/office/powerpoint/2010/main" val="1871117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effectLst/>
              </a:rPr>
              <a:t> </a:t>
            </a:r>
            <a:r>
              <a:rPr lang="en-GB" sz="3600" dirty="0" smtClean="0">
                <a:effectLst/>
              </a:rPr>
              <a:t>Content </a:t>
            </a:r>
            <a:endParaRPr lang="en-GB" sz="3600" dirty="0">
              <a:effectLst/>
            </a:endParaRPr>
          </a:p>
        </p:txBody>
      </p:sp>
      <p:sp>
        <p:nvSpPr>
          <p:cNvPr id="3" name="Content Placeholder 2"/>
          <p:cNvSpPr>
            <a:spLocks noGrp="1"/>
          </p:cNvSpPr>
          <p:nvPr>
            <p:ph idx="1"/>
          </p:nvPr>
        </p:nvSpPr>
        <p:spPr>
          <a:xfrm>
            <a:off x="1142976" y="1447800"/>
            <a:ext cx="7790712" cy="4800600"/>
          </a:xfrm>
        </p:spPr>
        <p:txBody>
          <a:bodyPr>
            <a:normAutofit/>
          </a:bodyPr>
          <a:lstStyle/>
          <a:p>
            <a:pPr>
              <a:lnSpc>
                <a:spcPct val="160000"/>
              </a:lnSpc>
            </a:pPr>
            <a:r>
              <a:rPr lang="en-GB" altLang="zh-CN" sz="2800" dirty="0" smtClean="0"/>
              <a:t>Background and rationale </a:t>
            </a:r>
          </a:p>
          <a:p>
            <a:pPr>
              <a:lnSpc>
                <a:spcPct val="160000"/>
              </a:lnSpc>
            </a:pPr>
            <a:r>
              <a:rPr lang="en-GB" altLang="zh-CN" sz="2800" dirty="0" smtClean="0"/>
              <a:t>Methodology of empirical studies   </a:t>
            </a:r>
          </a:p>
          <a:p>
            <a:pPr>
              <a:lnSpc>
                <a:spcPct val="160000"/>
              </a:lnSpc>
            </a:pPr>
            <a:r>
              <a:rPr lang="en-GB" altLang="zh-CN" sz="2800" dirty="0" smtClean="0"/>
              <a:t>Class consciousness: dimension and evidence</a:t>
            </a:r>
          </a:p>
          <a:p>
            <a:pPr>
              <a:lnSpc>
                <a:spcPct val="160000"/>
              </a:lnSpc>
            </a:pPr>
            <a:r>
              <a:rPr lang="en-GB" altLang="zh-CN" sz="2800" dirty="0" smtClean="0"/>
              <a:t>Disempowerment:  key factors</a:t>
            </a:r>
          </a:p>
          <a:p>
            <a:pPr>
              <a:lnSpc>
                <a:spcPct val="160000"/>
              </a:lnSpc>
            </a:pPr>
            <a:r>
              <a:rPr lang="en-GB" altLang="zh-CN" sz="2800" dirty="0" smtClean="0"/>
              <a:t>Conclusion and implications</a:t>
            </a:r>
            <a:r>
              <a:rPr lang="en-GB" sz="2800" dirty="0" smtClean="0"/>
              <a:t> </a:t>
            </a:r>
          </a:p>
        </p:txBody>
      </p:sp>
      <p:sp>
        <p:nvSpPr>
          <p:cNvPr id="4" name="Slide Number Placeholder 3"/>
          <p:cNvSpPr>
            <a:spLocks noGrp="1"/>
          </p:cNvSpPr>
          <p:nvPr>
            <p:ph type="sldNum" sz="quarter" idx="12"/>
          </p:nvPr>
        </p:nvSpPr>
        <p:spPr/>
        <p:txBody>
          <a:bodyPr/>
          <a:lstStyle/>
          <a:p>
            <a:fld id="{E1BE69B8-FE7C-4F47-A567-825BD12C5791}" type="slidenum">
              <a:rPr lang="en-GB" smtClean="0"/>
              <a:pPr/>
              <a:t>2</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74638"/>
            <a:ext cx="7704856" cy="1143000"/>
          </a:xfrm>
        </p:spPr>
        <p:txBody>
          <a:bodyPr>
            <a:normAutofit fontScale="90000"/>
          </a:bodyPr>
          <a:lstStyle/>
          <a:p>
            <a:r>
              <a:rPr lang="en-GB" sz="3600" dirty="0" smtClean="0">
                <a:effectLst/>
              </a:rPr>
              <a:t>  Why this topic? Pope Francis visit to Prato </a:t>
            </a:r>
            <a:r>
              <a:rPr lang="en-GB" sz="3100" dirty="0" smtClean="0">
                <a:effectLst/>
              </a:rPr>
              <a:t>(10/11/15) </a:t>
            </a:r>
            <a:r>
              <a:rPr lang="en-GB" sz="3600" dirty="0" smtClean="0">
                <a:effectLst/>
              </a:rPr>
              <a:t>and a </a:t>
            </a:r>
            <a:r>
              <a:rPr lang="en-GB" sz="4400" dirty="0" smtClean="0">
                <a:effectLst/>
              </a:rPr>
              <a:t>fire tragedy </a:t>
            </a:r>
            <a:r>
              <a:rPr lang="en-GB" sz="3100" dirty="0" smtClean="0">
                <a:effectLst/>
              </a:rPr>
              <a:t>(1/12/2013)</a:t>
            </a:r>
            <a:endParaRPr lang="en-GB" sz="3100" dirty="0"/>
          </a:p>
        </p:txBody>
      </p:sp>
      <p:sp>
        <p:nvSpPr>
          <p:cNvPr id="3" name="Content Placeholder 2"/>
          <p:cNvSpPr>
            <a:spLocks noGrp="1"/>
          </p:cNvSpPr>
          <p:nvPr>
            <p:ph idx="1"/>
          </p:nvPr>
        </p:nvSpPr>
        <p:spPr>
          <a:xfrm>
            <a:off x="1331640" y="3905672"/>
            <a:ext cx="7488832" cy="2952328"/>
          </a:xfrm>
        </p:spPr>
        <p:txBody>
          <a:bodyPr>
            <a:normAutofit/>
          </a:bodyPr>
          <a:lstStyle/>
          <a:p>
            <a:pPr>
              <a:lnSpc>
                <a:spcPct val="150000"/>
              </a:lnSpc>
            </a:pPr>
            <a:r>
              <a:rPr lang="en-GB" sz="2400" dirty="0" smtClean="0"/>
              <a:t>Prato: “Italy’s little China”, 16,000/40,000/186,000</a:t>
            </a:r>
          </a:p>
          <a:p>
            <a:pPr>
              <a:lnSpc>
                <a:spcPct val="150000"/>
              </a:lnSpc>
            </a:pPr>
            <a:r>
              <a:rPr lang="en-GB" sz="2400" dirty="0" smtClean="0"/>
              <a:t>Uncontrolled immigration and modern slavery</a:t>
            </a:r>
          </a:p>
          <a:p>
            <a:pPr>
              <a:lnSpc>
                <a:spcPct val="150000"/>
              </a:lnSpc>
              <a:buNone/>
            </a:pPr>
            <a:r>
              <a:rPr lang="en-GB" sz="2400" dirty="0" smtClean="0">
                <a:hlinkClick r:id="rId3"/>
              </a:rPr>
              <a:t>http://www.bbc.co.uk/news/world-europe-25180500</a:t>
            </a:r>
            <a:endParaRPr lang="en-GB" sz="2400" dirty="0" smtClean="0"/>
          </a:p>
          <a:p>
            <a:pPr>
              <a:lnSpc>
                <a:spcPct val="150000"/>
              </a:lnSpc>
            </a:pPr>
            <a:r>
              <a:rPr lang="en-GB" sz="2400" dirty="0" smtClean="0"/>
              <a:t>Tension between Chinese and local residents </a:t>
            </a:r>
          </a:p>
          <a:p>
            <a:pPr>
              <a:lnSpc>
                <a:spcPct val="150000"/>
              </a:lnSpc>
              <a:buNone/>
            </a:pPr>
            <a:endParaRPr lang="en-GB" sz="2400" dirty="0" smtClean="0"/>
          </a:p>
          <a:p>
            <a:endParaRPr lang="en-GB" sz="2800" dirty="0" smtClean="0"/>
          </a:p>
          <a:p>
            <a:endParaRPr lang="en-GB" sz="2800" dirty="0"/>
          </a:p>
          <a:p>
            <a:endParaRPr lang="en-GB" sz="2800" dirty="0"/>
          </a:p>
        </p:txBody>
      </p:sp>
      <p:sp>
        <p:nvSpPr>
          <p:cNvPr id="4" name="Slide Number Placeholder 3"/>
          <p:cNvSpPr>
            <a:spLocks noGrp="1"/>
          </p:cNvSpPr>
          <p:nvPr>
            <p:ph type="sldNum" sz="quarter" idx="12"/>
          </p:nvPr>
        </p:nvSpPr>
        <p:spPr/>
        <p:txBody>
          <a:bodyPr/>
          <a:lstStyle/>
          <a:p>
            <a:fld id="{E1BE69B8-FE7C-4F47-A567-825BD12C5791}" type="slidenum">
              <a:rPr lang="en-GB" smtClean="0"/>
              <a:pPr/>
              <a:t>3</a:t>
            </a:fld>
            <a:endParaRPr lang="en-GB"/>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3174" y="1643050"/>
            <a:ext cx="3729026" cy="2098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42976" y="214290"/>
            <a:ext cx="7498080" cy="1143000"/>
          </a:xfrm>
        </p:spPr>
        <p:txBody>
          <a:bodyPr>
            <a:noAutofit/>
          </a:bodyPr>
          <a:lstStyle/>
          <a:p>
            <a:r>
              <a:rPr lang="en-GB" sz="3600" dirty="0" smtClean="0">
                <a:effectLst/>
              </a:rPr>
              <a:t>What do we learn from tragedies?</a:t>
            </a:r>
            <a:br>
              <a:rPr lang="en-GB" sz="3600" dirty="0" smtClean="0">
                <a:effectLst/>
              </a:rPr>
            </a:br>
            <a:r>
              <a:rPr lang="en-GB" sz="3200" dirty="0" smtClean="0">
                <a:effectLst/>
              </a:rPr>
              <a:t>(2013 Prato, 2004 Morecambe, 2000 </a:t>
            </a:r>
            <a:r>
              <a:rPr lang="en-GB" sz="3200" dirty="0" err="1" smtClean="0">
                <a:effectLst/>
              </a:rPr>
              <a:t>Dova</a:t>
            </a:r>
            <a:r>
              <a:rPr lang="en-GB" sz="3200" dirty="0" smtClean="0">
                <a:effectLst/>
              </a:rPr>
              <a:t>)</a:t>
            </a:r>
            <a:endParaRPr lang="en-GB" sz="3200" dirty="0">
              <a:effectLst/>
            </a:endParaRPr>
          </a:p>
        </p:txBody>
      </p:sp>
      <p:sp>
        <p:nvSpPr>
          <p:cNvPr id="4" name="灯片编号占位符 3"/>
          <p:cNvSpPr>
            <a:spLocks noGrp="1"/>
          </p:cNvSpPr>
          <p:nvPr>
            <p:ph type="sldNum" sz="quarter" idx="12"/>
          </p:nvPr>
        </p:nvSpPr>
        <p:spPr/>
        <p:txBody>
          <a:bodyPr/>
          <a:lstStyle/>
          <a:p>
            <a:fld id="{E1BE69B8-FE7C-4F47-A567-825BD12C5791}" type="slidenum">
              <a:rPr lang="en-GB" smtClean="0"/>
              <a:pPr/>
              <a:t>4</a:t>
            </a:fld>
            <a:endParaRPr lang="en-GB"/>
          </a:p>
        </p:txBody>
      </p:sp>
      <p:pic>
        <p:nvPicPr>
          <p:cNvPr id="6" name="Picture 7" descr="Scene 2"/>
          <p:cNvPicPr>
            <a:picLocks noChangeAspect="1" noChangeArrowheads="1"/>
          </p:cNvPicPr>
          <p:nvPr/>
        </p:nvPicPr>
        <p:blipFill>
          <a:blip r:embed="rId3" cstate="print"/>
          <a:srcRect/>
          <a:stretch>
            <a:fillRect/>
          </a:stretch>
        </p:blipFill>
        <p:spPr bwMode="auto">
          <a:xfrm>
            <a:off x="4680760" y="1668037"/>
            <a:ext cx="2864507" cy="1590704"/>
          </a:xfrm>
          <a:prstGeom prst="rect">
            <a:avLst/>
          </a:prstGeom>
          <a:noFill/>
          <a:ln w="9525">
            <a:noFill/>
            <a:miter lim="800000"/>
            <a:headEnd/>
            <a:tailEnd/>
          </a:ln>
        </p:spPr>
      </p:pic>
      <p:pic>
        <p:nvPicPr>
          <p:cNvPr id="54274" name="Picture 2" descr="C:\Users\Huiping\Pictures\Local communities\Morecambe tragedy 2004.png"/>
          <p:cNvPicPr>
            <a:picLocks noChangeAspect="1" noChangeArrowheads="1"/>
          </p:cNvPicPr>
          <p:nvPr/>
        </p:nvPicPr>
        <p:blipFill>
          <a:blip r:embed="rId4" cstate="print"/>
          <a:srcRect/>
          <a:stretch>
            <a:fillRect/>
          </a:stretch>
        </p:blipFill>
        <p:spPr bwMode="auto">
          <a:xfrm>
            <a:off x="1691679" y="1678642"/>
            <a:ext cx="2989081" cy="1580099"/>
          </a:xfrm>
          <a:prstGeom prst="rect">
            <a:avLst/>
          </a:prstGeom>
          <a:noFill/>
        </p:spPr>
      </p:pic>
      <p:sp>
        <p:nvSpPr>
          <p:cNvPr id="8" name="Content Placeholder 2"/>
          <p:cNvSpPr txBox="1">
            <a:spLocks/>
          </p:cNvSpPr>
          <p:nvPr/>
        </p:nvSpPr>
        <p:spPr>
          <a:xfrm>
            <a:off x="1071538" y="3662354"/>
            <a:ext cx="7643866" cy="3195646"/>
          </a:xfrm>
          <a:prstGeom prst="rect">
            <a:avLst/>
          </a:prstGeom>
        </p:spPr>
        <p:txBody>
          <a:bodyPr>
            <a:normAutofit/>
          </a:bodyPr>
          <a:lstStyle/>
          <a:p>
            <a:pPr marL="365760" marR="0" lvl="0" indent="-283464" algn="l" defTabSz="914400" rtl="0" eaLnBrk="1" fontAlgn="auto" latinLnBrk="0" hangingPunct="1">
              <a:lnSpc>
                <a:spcPct val="160000"/>
              </a:lnSpc>
              <a:spcBef>
                <a:spcPts val="600"/>
              </a:spcBef>
              <a:spcAft>
                <a:spcPts val="0"/>
              </a:spcAft>
              <a:buClr>
                <a:schemeClr val="accent1"/>
              </a:buClr>
              <a:buSzPct val="80000"/>
              <a:buFont typeface="Wingdings 2"/>
              <a:buChar char=""/>
              <a:tabLst/>
              <a:defRPr/>
            </a:pPr>
            <a:r>
              <a:rPr kumimoji="0" lang="en-GB" altLang="zh-CN" sz="2400" b="0" i="0" u="none" strike="noStrike" kern="1200" cap="none" spc="0" normalizeH="0" baseline="0" noProof="0" dirty="0" smtClean="0">
                <a:ln>
                  <a:noFill/>
                </a:ln>
                <a:solidFill>
                  <a:schemeClr val="tx1"/>
                </a:solidFill>
                <a:effectLst/>
                <a:uLnTx/>
                <a:uFillTx/>
                <a:latin typeface="+mn-lt"/>
                <a:ea typeface="+mn-ea"/>
                <a:cs typeface="+mn-cs"/>
              </a:rPr>
              <a:t>Spread of sweatshops in the era of</a:t>
            </a:r>
            <a:r>
              <a:rPr kumimoji="0" lang="en-GB" altLang="zh-CN" sz="2400" b="0" i="0" u="none" strike="noStrike" kern="1200" cap="none" spc="0" normalizeH="0" noProof="0" dirty="0" smtClean="0">
                <a:ln>
                  <a:noFill/>
                </a:ln>
                <a:solidFill>
                  <a:schemeClr val="tx1"/>
                </a:solidFill>
                <a:effectLst/>
                <a:uLnTx/>
                <a:uFillTx/>
                <a:latin typeface="+mn-lt"/>
                <a:ea typeface="+mn-ea"/>
                <a:cs typeface="+mn-cs"/>
              </a:rPr>
              <a:t> </a:t>
            </a:r>
            <a:r>
              <a:rPr kumimoji="0" lang="en-GB" altLang="zh-CN" sz="2400" b="0" i="0" u="none" strike="noStrike" kern="1200" cap="none" spc="0" normalizeH="0" baseline="0" noProof="0" dirty="0" smtClean="0">
                <a:ln>
                  <a:noFill/>
                </a:ln>
                <a:solidFill>
                  <a:schemeClr val="tx1"/>
                </a:solidFill>
                <a:effectLst/>
                <a:uLnTx/>
                <a:uFillTx/>
                <a:latin typeface="+mn-lt"/>
                <a:ea typeface="+mn-ea"/>
                <a:cs typeface="+mn-cs"/>
              </a:rPr>
              <a:t>global capitalism  </a:t>
            </a:r>
          </a:p>
          <a:p>
            <a:pPr marL="365760" marR="0" lvl="0" indent="-283464" algn="l" defTabSz="914400" rtl="0" eaLnBrk="1" fontAlgn="auto" latinLnBrk="0" hangingPunct="1">
              <a:lnSpc>
                <a:spcPct val="160000"/>
              </a:lnSpc>
              <a:spcBef>
                <a:spcPts val="600"/>
              </a:spcBef>
              <a:spcAft>
                <a:spcPts val="0"/>
              </a:spcAft>
              <a:buClr>
                <a:schemeClr val="accent1"/>
              </a:buClr>
              <a:buSzPct val="80000"/>
              <a:buFont typeface="Wingdings 2"/>
              <a:buChar char=""/>
              <a:tabLst/>
              <a:defRPr/>
            </a:pPr>
            <a:r>
              <a:rPr kumimoji="0" lang="en-GB" altLang="zh-CN" sz="2400" b="0" i="0" u="none" strike="noStrike" kern="1200" cap="none" spc="0" normalizeH="0" baseline="0" noProof="0" dirty="0" smtClean="0">
                <a:ln>
                  <a:noFill/>
                </a:ln>
                <a:solidFill>
                  <a:schemeClr val="tx1"/>
                </a:solidFill>
                <a:effectLst/>
                <a:uLnTx/>
                <a:uFillTx/>
                <a:latin typeface="+mn-lt"/>
                <a:ea typeface="+mn-ea"/>
                <a:cs typeface="+mn-cs"/>
              </a:rPr>
              <a:t>International migration/integration</a:t>
            </a:r>
            <a:r>
              <a:rPr kumimoji="0" lang="en-GB" altLang="zh-CN" sz="2400" b="0" i="0" u="none" strike="noStrike" kern="1200" cap="none" spc="0" normalizeH="0" noProof="0" dirty="0" smtClean="0">
                <a:ln>
                  <a:noFill/>
                </a:ln>
                <a:solidFill>
                  <a:schemeClr val="tx1"/>
                </a:solidFill>
                <a:effectLst/>
                <a:uLnTx/>
                <a:uFillTx/>
                <a:latin typeface="+mn-lt"/>
                <a:ea typeface="+mn-ea"/>
                <a:cs typeface="+mn-cs"/>
              </a:rPr>
              <a:t> </a:t>
            </a:r>
            <a:r>
              <a:rPr kumimoji="0" lang="en-GB" altLang="zh-CN" sz="2400" b="0" i="0" u="none" strike="noStrike" kern="1200" cap="none" spc="0" normalizeH="0" baseline="0" noProof="0" dirty="0" smtClean="0">
                <a:ln>
                  <a:noFill/>
                </a:ln>
                <a:solidFill>
                  <a:schemeClr val="tx1"/>
                </a:solidFill>
                <a:effectLst/>
                <a:uLnTx/>
                <a:uFillTx/>
                <a:latin typeface="+mn-lt"/>
                <a:ea typeface="+mn-ea"/>
                <a:cs typeface="+mn-cs"/>
              </a:rPr>
              <a:t>for what and whom   </a:t>
            </a:r>
          </a:p>
          <a:p>
            <a:pPr marL="365760" marR="0" lvl="0" indent="-283464" algn="l" defTabSz="914400" rtl="0" eaLnBrk="1" fontAlgn="auto" latinLnBrk="0" hangingPunct="1">
              <a:lnSpc>
                <a:spcPct val="160000"/>
              </a:lnSpc>
              <a:spcBef>
                <a:spcPts val="600"/>
              </a:spcBef>
              <a:spcAft>
                <a:spcPts val="0"/>
              </a:spcAft>
              <a:buClr>
                <a:schemeClr val="accent1"/>
              </a:buClr>
              <a:buSzPct val="80000"/>
              <a:buFont typeface="Wingdings 2"/>
              <a:buChar char=""/>
              <a:tabLst/>
              <a:defRPr/>
            </a:pPr>
            <a:r>
              <a:rPr kumimoji="0" lang="en-GB" altLang="zh-CN" sz="2400" b="0" i="0" u="none" strike="noStrike" kern="1200" cap="none" spc="0" normalizeH="0" baseline="0" noProof="0" dirty="0" smtClean="0">
                <a:ln>
                  <a:noFill/>
                </a:ln>
                <a:solidFill>
                  <a:schemeClr val="tx1"/>
                </a:solidFill>
                <a:effectLst/>
                <a:uLnTx/>
                <a:uFillTx/>
                <a:latin typeface="+mn-lt"/>
                <a:ea typeface="+mn-ea"/>
                <a:cs typeface="+mn-cs"/>
              </a:rPr>
              <a:t>Responsibilities</a:t>
            </a:r>
            <a:r>
              <a:rPr kumimoji="0" lang="en-GB" altLang="zh-CN" sz="2400" b="0" i="0" u="none" strike="noStrike" kern="1200" cap="none" spc="0" normalizeH="0" noProof="0" dirty="0" smtClean="0">
                <a:ln>
                  <a:noFill/>
                </a:ln>
                <a:solidFill>
                  <a:schemeClr val="tx1"/>
                </a:solidFill>
                <a:effectLst/>
                <a:uLnTx/>
                <a:uFillTx/>
                <a:latin typeface="+mn-lt"/>
                <a:ea typeface="+mn-ea"/>
                <a:cs typeface="+mn-cs"/>
              </a:rPr>
              <a:t> of </a:t>
            </a:r>
            <a:r>
              <a:rPr kumimoji="0" lang="en-GB" altLang="zh-CN" sz="2400" b="0" i="0" u="none" strike="noStrike" kern="1200" cap="none" spc="0" normalizeH="0" noProof="0" dirty="0" err="1" smtClean="0">
                <a:ln>
                  <a:noFill/>
                </a:ln>
                <a:solidFill>
                  <a:schemeClr val="tx1"/>
                </a:solidFill>
                <a:effectLst/>
                <a:uLnTx/>
                <a:uFillTx/>
                <a:latin typeface="+mn-lt"/>
                <a:ea typeface="+mn-ea"/>
                <a:cs typeface="+mn-cs"/>
              </a:rPr>
              <a:t>diasporic</a:t>
            </a:r>
            <a:r>
              <a:rPr kumimoji="0" lang="en-GB" altLang="zh-CN" sz="2400" b="0" i="0" u="none" strike="noStrike" kern="1200" cap="none" spc="0" normalizeH="0" noProof="0" dirty="0" smtClean="0">
                <a:ln>
                  <a:noFill/>
                </a:ln>
                <a:solidFill>
                  <a:schemeClr val="tx1"/>
                </a:solidFill>
                <a:effectLst/>
                <a:uLnTx/>
                <a:uFillTx/>
                <a:latin typeface="+mn-lt"/>
                <a:ea typeface="+mn-ea"/>
                <a:cs typeface="+mn-cs"/>
              </a:rPr>
              <a:t> communities </a:t>
            </a:r>
            <a:r>
              <a:rPr lang="en-GB" altLang="zh-CN" sz="2400" dirty="0" smtClean="0"/>
              <a:t>&amp; </a:t>
            </a:r>
            <a:r>
              <a:rPr kumimoji="0" lang="en-GB" altLang="zh-CN" sz="2400" b="0" i="0" u="none" strike="noStrike" kern="1200" cap="none" spc="0" normalizeH="0" noProof="0" dirty="0" smtClean="0">
                <a:ln>
                  <a:noFill/>
                </a:ln>
                <a:solidFill>
                  <a:schemeClr val="tx1"/>
                </a:solidFill>
                <a:effectLst/>
                <a:uLnTx/>
                <a:uFillTx/>
                <a:latin typeface="+mn-lt"/>
                <a:ea typeface="+mn-ea"/>
                <a:cs typeface="+mn-cs"/>
              </a:rPr>
              <a:t>host society </a:t>
            </a:r>
            <a:endParaRPr kumimoji="0" lang="en-GB" altLang="zh-CN" sz="24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60000"/>
              </a:lnSpc>
              <a:spcBef>
                <a:spcPts val="600"/>
              </a:spcBef>
              <a:spcAft>
                <a:spcPts val="0"/>
              </a:spcAft>
              <a:buClr>
                <a:schemeClr val="accent1"/>
              </a:buClr>
              <a:buSzPct val="80000"/>
              <a:buFont typeface="Wingdings 2"/>
              <a:buChar char=""/>
              <a:tabLst/>
              <a:defRPr/>
            </a:pPr>
            <a:r>
              <a:rPr kumimoji="0" lang="en-GB" altLang="zh-CN" sz="2400" b="0" i="0" u="none" strike="noStrike" kern="1200" cap="none" spc="0" normalizeH="0" baseline="0" noProof="0" dirty="0" smtClean="0">
                <a:ln>
                  <a:noFill/>
                </a:ln>
                <a:solidFill>
                  <a:schemeClr val="tx1"/>
                </a:solidFill>
                <a:effectLst/>
                <a:uLnTx/>
                <a:uFillTx/>
                <a:latin typeface="+mn-lt"/>
                <a:ea typeface="+mn-ea"/>
                <a:cs typeface="+mn-cs"/>
              </a:rPr>
              <a:t>Voices and rights of Chinese migrant workers, who care?</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ransition spd="med" advTm="1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5616" y="274638"/>
            <a:ext cx="7818072" cy="1143000"/>
          </a:xfrm>
        </p:spPr>
        <p:txBody>
          <a:bodyPr>
            <a:normAutofit/>
          </a:bodyPr>
          <a:lstStyle/>
          <a:p>
            <a:r>
              <a:rPr lang="en-GB" sz="3600" dirty="0" smtClean="0">
                <a:effectLst/>
              </a:rPr>
              <a:t>   Chinese communities in the UK</a:t>
            </a:r>
            <a:endParaRPr lang="en-GB" sz="3600" dirty="0">
              <a:effectLst/>
            </a:endParaRPr>
          </a:p>
        </p:txBody>
      </p:sp>
      <p:sp>
        <p:nvSpPr>
          <p:cNvPr id="3" name="内容占位符 2"/>
          <p:cNvSpPr>
            <a:spLocks noGrp="1"/>
          </p:cNvSpPr>
          <p:nvPr>
            <p:ph idx="1"/>
          </p:nvPr>
        </p:nvSpPr>
        <p:spPr>
          <a:xfrm>
            <a:off x="1259632" y="1340768"/>
            <a:ext cx="7526640" cy="4853136"/>
          </a:xfrm>
        </p:spPr>
        <p:txBody>
          <a:bodyPr>
            <a:normAutofit/>
          </a:bodyPr>
          <a:lstStyle/>
          <a:p>
            <a:pPr>
              <a:lnSpc>
                <a:spcPct val="200000"/>
              </a:lnSpc>
            </a:pPr>
            <a:r>
              <a:rPr lang="en-GB" sz="2400" dirty="0" smtClean="0"/>
              <a:t>Expansion of Chinese population &amp; student migration </a:t>
            </a:r>
          </a:p>
          <a:p>
            <a:pPr>
              <a:lnSpc>
                <a:spcPct val="200000"/>
              </a:lnSpc>
            </a:pPr>
            <a:r>
              <a:rPr lang="en-GB" sz="2400" dirty="0" smtClean="0"/>
              <a:t>Segmentation, fragmentation and s</a:t>
            </a:r>
            <a:r>
              <a:rPr lang="en-GB" altLang="zh-CN" sz="2400" dirty="0" smtClean="0"/>
              <a:t>egregation</a:t>
            </a:r>
            <a:endParaRPr lang="en-GB" sz="2400" dirty="0" smtClean="0"/>
          </a:p>
          <a:p>
            <a:pPr>
              <a:lnSpc>
                <a:spcPct val="200000"/>
              </a:lnSpc>
            </a:pPr>
            <a:r>
              <a:rPr lang="en-GB" sz="2400" dirty="0" smtClean="0"/>
              <a:t>Large amount of irregular migrant workers</a:t>
            </a:r>
          </a:p>
          <a:p>
            <a:pPr>
              <a:lnSpc>
                <a:spcPct val="200000"/>
              </a:lnSpc>
            </a:pPr>
            <a:r>
              <a:rPr lang="en-GB" sz="2400" dirty="0" smtClean="0"/>
              <a:t>Isolation and vulnerability of Chinese workers </a:t>
            </a:r>
          </a:p>
        </p:txBody>
      </p:sp>
      <p:sp>
        <p:nvSpPr>
          <p:cNvPr id="4" name="灯片编号占位符 3"/>
          <p:cNvSpPr>
            <a:spLocks noGrp="1"/>
          </p:cNvSpPr>
          <p:nvPr>
            <p:ph type="sldNum" sz="quarter" idx="12"/>
          </p:nvPr>
        </p:nvSpPr>
        <p:spPr/>
        <p:txBody>
          <a:bodyPr/>
          <a:lstStyle/>
          <a:p>
            <a:fld id="{E1BE69B8-FE7C-4F47-A567-825BD12C5791}" type="slidenum">
              <a:rPr lang="en-GB" smtClean="0"/>
              <a:pPr/>
              <a:t>5</a:t>
            </a:fld>
            <a:endParaRPr lang="en-GB"/>
          </a:p>
        </p:txBody>
      </p:sp>
    </p:spTree>
    <p:extLst>
      <p:ext uri="{BB962C8B-B14F-4D97-AF65-F5344CB8AC3E}">
        <p14:creationId xmlns:p14="http://schemas.microsoft.com/office/powerpoint/2010/main" val="393972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638"/>
            <a:ext cx="7168840" cy="1143000"/>
          </a:xfrm>
        </p:spPr>
        <p:txBody>
          <a:bodyPr>
            <a:normAutofit fontScale="90000"/>
          </a:bodyPr>
          <a:lstStyle/>
          <a:p>
            <a:pPr algn="ctr"/>
            <a:r>
              <a:rPr lang="en-GB" sz="3600" dirty="0" smtClean="0"/>
              <a:t>Understanding Chinese migrant workers: Perspectives and limitations</a:t>
            </a:r>
            <a:endParaRPr lang="en-GB" sz="3600" dirty="0"/>
          </a:p>
        </p:txBody>
      </p:sp>
      <p:sp>
        <p:nvSpPr>
          <p:cNvPr id="3" name="内容占位符 2"/>
          <p:cNvSpPr>
            <a:spLocks noGrp="1"/>
          </p:cNvSpPr>
          <p:nvPr>
            <p:ph idx="1"/>
          </p:nvPr>
        </p:nvSpPr>
        <p:spPr>
          <a:xfrm>
            <a:off x="1187624" y="1447800"/>
            <a:ext cx="7746064" cy="4800600"/>
          </a:xfrm>
        </p:spPr>
        <p:txBody>
          <a:bodyPr/>
          <a:lstStyle/>
          <a:p>
            <a:pPr>
              <a:lnSpc>
                <a:spcPct val="200000"/>
              </a:lnSpc>
            </a:pPr>
            <a:r>
              <a:rPr lang="en-GB" sz="2800" dirty="0" smtClean="0"/>
              <a:t>Poor human capital (“segmented assimilation”)</a:t>
            </a:r>
          </a:p>
          <a:p>
            <a:pPr>
              <a:lnSpc>
                <a:spcPct val="200000"/>
              </a:lnSpc>
            </a:pPr>
            <a:r>
              <a:rPr lang="en-GB" sz="2800" dirty="0" smtClean="0"/>
              <a:t>Costs for entrepreneurship (“self exploitation”)</a:t>
            </a:r>
          </a:p>
          <a:p>
            <a:pPr>
              <a:lnSpc>
                <a:spcPct val="200000"/>
              </a:lnSpc>
            </a:pPr>
            <a:r>
              <a:rPr lang="en-GB" sz="2800" dirty="0" smtClean="0"/>
              <a:t>Cultural shock (“transnational identity”)</a:t>
            </a:r>
          </a:p>
          <a:p>
            <a:pPr>
              <a:lnSpc>
                <a:spcPct val="200000"/>
              </a:lnSpc>
            </a:pPr>
            <a:r>
              <a:rPr lang="en-GB" sz="2800" dirty="0" smtClean="0"/>
              <a:t>Institution barriers (call for “Amnesty”) </a:t>
            </a:r>
            <a:endParaRPr lang="en-GB" sz="2800" dirty="0"/>
          </a:p>
        </p:txBody>
      </p:sp>
      <p:sp>
        <p:nvSpPr>
          <p:cNvPr id="5" name="灯片编号占位符 4"/>
          <p:cNvSpPr>
            <a:spLocks noGrp="1"/>
          </p:cNvSpPr>
          <p:nvPr>
            <p:ph type="sldNum" sz="quarter" idx="12"/>
          </p:nvPr>
        </p:nvSpPr>
        <p:spPr/>
        <p:txBody>
          <a:bodyPr/>
          <a:lstStyle/>
          <a:p>
            <a:fld id="{E1BE69B8-FE7C-4F47-A567-825BD12C5791}" type="slidenum">
              <a:rPr lang="en-GB" smtClean="0"/>
              <a:pPr/>
              <a:t>6</a:t>
            </a:fld>
            <a:endParaRPr lang="en-GB"/>
          </a:p>
        </p:txBody>
      </p:sp>
    </p:spTree>
    <p:extLst>
      <p:ext uri="{BB962C8B-B14F-4D97-AF65-F5344CB8AC3E}">
        <p14:creationId xmlns:p14="http://schemas.microsoft.com/office/powerpoint/2010/main" val="840063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74638"/>
            <a:ext cx="7416824" cy="1143000"/>
          </a:xfrm>
        </p:spPr>
        <p:txBody>
          <a:bodyPr>
            <a:noAutofit/>
          </a:bodyPr>
          <a:lstStyle/>
          <a:p>
            <a:r>
              <a:rPr lang="en-GB" sz="3600" dirty="0" smtClean="0">
                <a:effectLst/>
              </a:rPr>
              <a:t>Empowering migrant workers in China:        </a:t>
            </a:r>
            <a:br>
              <a:rPr lang="en-GB" sz="3600" dirty="0" smtClean="0">
                <a:effectLst/>
              </a:rPr>
            </a:br>
            <a:r>
              <a:rPr lang="en-GB" sz="3600" dirty="0">
                <a:effectLst/>
              </a:rPr>
              <a:t> </a:t>
            </a:r>
            <a:r>
              <a:rPr lang="en-GB" sz="3600" dirty="0" smtClean="0">
                <a:effectLst/>
              </a:rPr>
              <a:t>         two approaches</a:t>
            </a:r>
            <a:endParaRPr lang="en-GB" sz="3600" dirty="0">
              <a:effectLst/>
            </a:endParaRPr>
          </a:p>
        </p:txBody>
      </p:sp>
      <p:sp>
        <p:nvSpPr>
          <p:cNvPr id="3" name="Content Placeholder 2"/>
          <p:cNvSpPr>
            <a:spLocks noGrp="1"/>
          </p:cNvSpPr>
          <p:nvPr>
            <p:ph idx="1"/>
          </p:nvPr>
        </p:nvSpPr>
        <p:spPr>
          <a:xfrm>
            <a:off x="1259632" y="1447800"/>
            <a:ext cx="7674056" cy="4800600"/>
          </a:xfrm>
        </p:spPr>
        <p:txBody>
          <a:bodyPr>
            <a:normAutofit/>
          </a:bodyPr>
          <a:lstStyle/>
          <a:p>
            <a:pPr>
              <a:lnSpc>
                <a:spcPct val="200000"/>
              </a:lnSpc>
            </a:pPr>
            <a:r>
              <a:rPr lang="en-GB" sz="2400" dirty="0" smtClean="0"/>
              <a:t>Marxism: structure,  consciousness, collective action</a:t>
            </a:r>
          </a:p>
          <a:p>
            <a:pPr>
              <a:lnSpc>
                <a:spcPct val="200000"/>
              </a:lnSpc>
            </a:pPr>
            <a:r>
              <a:rPr lang="en-GB" sz="2400" dirty="0" err="1" smtClean="0"/>
              <a:t>Weberian</a:t>
            </a:r>
            <a:r>
              <a:rPr lang="en-GB" sz="2400" dirty="0" smtClean="0"/>
              <a:t>: stratification, income, skills and education</a:t>
            </a:r>
          </a:p>
          <a:p>
            <a:pPr>
              <a:lnSpc>
                <a:spcPct val="200000"/>
              </a:lnSpc>
            </a:pPr>
            <a:r>
              <a:rPr lang="en-GB" sz="2400" dirty="0" smtClean="0"/>
              <a:t>Nightmare of  “class struggle” and political sensitive for labour movement and labour studies in China</a:t>
            </a:r>
          </a:p>
        </p:txBody>
      </p:sp>
      <p:sp>
        <p:nvSpPr>
          <p:cNvPr id="4" name="灯片编号占位符 3"/>
          <p:cNvSpPr>
            <a:spLocks noGrp="1"/>
          </p:cNvSpPr>
          <p:nvPr>
            <p:ph type="sldNum" sz="quarter" idx="12"/>
          </p:nvPr>
        </p:nvSpPr>
        <p:spPr/>
        <p:txBody>
          <a:bodyPr/>
          <a:lstStyle/>
          <a:p>
            <a:fld id="{E1BE69B8-FE7C-4F47-A567-825BD12C5791}" type="slidenum">
              <a:rPr lang="en-GB" smtClean="0"/>
              <a:pPr/>
              <a:t>7</a:t>
            </a:fld>
            <a:endParaRPr lang="en-GB"/>
          </a:p>
        </p:txBody>
      </p:sp>
    </p:spTree>
    <p:extLst>
      <p:ext uri="{BB962C8B-B14F-4D97-AF65-F5344CB8AC3E}">
        <p14:creationId xmlns:p14="http://schemas.microsoft.com/office/powerpoint/2010/main" val="2628098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5616" y="274638"/>
            <a:ext cx="7818072" cy="1143000"/>
          </a:xfrm>
        </p:spPr>
        <p:txBody>
          <a:bodyPr>
            <a:normAutofit/>
          </a:bodyPr>
          <a:lstStyle/>
          <a:p>
            <a:r>
              <a:rPr lang="en-GB" sz="3600" dirty="0">
                <a:effectLst/>
              </a:rPr>
              <a:t> </a:t>
            </a:r>
            <a:r>
              <a:rPr lang="en-GB" sz="3600" dirty="0" smtClean="0">
                <a:effectLst/>
              </a:rPr>
              <a:t>   Journey of my research</a:t>
            </a:r>
            <a:endParaRPr lang="en-GB" sz="3600" dirty="0">
              <a:effectLst/>
            </a:endParaRPr>
          </a:p>
        </p:txBody>
      </p:sp>
      <p:sp>
        <p:nvSpPr>
          <p:cNvPr id="3" name="内容占位符 2"/>
          <p:cNvSpPr>
            <a:spLocks noGrp="1"/>
          </p:cNvSpPr>
          <p:nvPr>
            <p:ph idx="1"/>
          </p:nvPr>
        </p:nvSpPr>
        <p:spPr/>
        <p:txBody>
          <a:bodyPr>
            <a:normAutofit fontScale="92500"/>
          </a:bodyPr>
          <a:lstStyle/>
          <a:p>
            <a:pPr marL="457200" indent="-457200">
              <a:lnSpc>
                <a:spcPct val="200000"/>
              </a:lnSpc>
              <a:buFont typeface="Wingdings" pitchFamily="2" charset="2"/>
              <a:buChar char="Ø"/>
            </a:pPr>
            <a:r>
              <a:rPr lang="en-GB" altLang="zh-CN" sz="2400" dirty="0" smtClean="0"/>
              <a:t>Working conditions and voices of Chinese seafarers to join international trade union (2004-2007)</a:t>
            </a:r>
          </a:p>
          <a:p>
            <a:pPr marL="457200" indent="-457200">
              <a:lnSpc>
                <a:spcPct val="200000"/>
              </a:lnSpc>
              <a:buFont typeface="Wingdings" pitchFamily="2" charset="2"/>
              <a:buChar char="Ø"/>
            </a:pPr>
            <a:r>
              <a:rPr lang="en-GB" altLang="zh-CN" sz="2400" dirty="0" smtClean="0"/>
              <a:t>Working conditions of Chinese migrant workers in Veneto, Italy and East Midlands,  UK (2006-2010)</a:t>
            </a:r>
            <a:endParaRPr lang="en-GB" altLang="zh-CN" sz="2400" dirty="0"/>
          </a:p>
          <a:p>
            <a:pPr marL="457200" indent="-457200">
              <a:lnSpc>
                <a:spcPct val="200000"/>
              </a:lnSpc>
              <a:buFont typeface="Wingdings" pitchFamily="2" charset="2"/>
              <a:buChar char="Ø"/>
            </a:pPr>
            <a:r>
              <a:rPr lang="en-GB" altLang="zh-CN" sz="2400" dirty="0" smtClean="0"/>
              <a:t>Diasporic Chinese communities and roles of universities in Chinese community cohesion integration (2010 to 2015)</a:t>
            </a:r>
          </a:p>
          <a:p>
            <a:pPr marL="457200" indent="-457200">
              <a:lnSpc>
                <a:spcPct val="80000"/>
              </a:lnSpc>
              <a:buNone/>
            </a:pPr>
            <a:endParaRPr lang="en-GB" altLang="zh-CN" sz="1600" dirty="0"/>
          </a:p>
        </p:txBody>
      </p:sp>
      <p:sp>
        <p:nvSpPr>
          <p:cNvPr id="4" name="灯片编号占位符 3"/>
          <p:cNvSpPr>
            <a:spLocks noGrp="1"/>
          </p:cNvSpPr>
          <p:nvPr>
            <p:ph type="sldNum" sz="quarter" idx="12"/>
          </p:nvPr>
        </p:nvSpPr>
        <p:spPr/>
        <p:txBody>
          <a:bodyPr/>
          <a:lstStyle/>
          <a:p>
            <a:fld id="{E1BE69B8-FE7C-4F47-A567-825BD12C5791}" type="slidenum">
              <a:rPr lang="en-GB" smtClean="0"/>
              <a:pPr/>
              <a:t>8</a:t>
            </a:fld>
            <a:endParaRPr lang="en-GB"/>
          </a:p>
        </p:txBody>
      </p:sp>
    </p:spTree>
    <p:extLst>
      <p:ext uri="{BB962C8B-B14F-4D97-AF65-F5344CB8AC3E}">
        <p14:creationId xmlns:p14="http://schemas.microsoft.com/office/powerpoint/2010/main" val="11900467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GB" sz="3600" dirty="0" smtClean="0">
                <a:effectLst/>
              </a:rPr>
              <a:t>   Research questions</a:t>
            </a:r>
            <a:endParaRPr lang="en-GB" sz="3600" dirty="0">
              <a:effectLst/>
            </a:endParaRPr>
          </a:p>
        </p:txBody>
      </p:sp>
      <p:sp>
        <p:nvSpPr>
          <p:cNvPr id="3" name="内容占位符 2"/>
          <p:cNvSpPr>
            <a:spLocks noGrp="1"/>
          </p:cNvSpPr>
          <p:nvPr>
            <p:ph idx="1"/>
          </p:nvPr>
        </p:nvSpPr>
        <p:spPr/>
        <p:txBody>
          <a:bodyPr>
            <a:normAutofit fontScale="92500" lnSpcReduction="20000"/>
          </a:bodyPr>
          <a:lstStyle/>
          <a:p>
            <a:pPr>
              <a:lnSpc>
                <a:spcPct val="160000"/>
              </a:lnSpc>
            </a:pPr>
            <a:r>
              <a:rPr lang="en-GB" altLang="zh-CN" sz="2800" dirty="0"/>
              <a:t>To what extent do Chinese migrant workers in Italy and the UK have class consciousness?</a:t>
            </a:r>
            <a:endParaRPr lang="en-GB" sz="2800" dirty="0" smtClean="0"/>
          </a:p>
          <a:p>
            <a:pPr>
              <a:lnSpc>
                <a:spcPct val="160000"/>
              </a:lnSpc>
            </a:pPr>
            <a:r>
              <a:rPr lang="en-GB" sz="2800" dirty="0" smtClean="0"/>
              <a:t>Why is the class consciousness weaker in the UK than in Italy?</a:t>
            </a:r>
          </a:p>
          <a:p>
            <a:pPr>
              <a:lnSpc>
                <a:spcPct val="160000"/>
              </a:lnSpc>
            </a:pPr>
            <a:r>
              <a:rPr lang="en-GB" sz="2800" dirty="0" smtClean="0"/>
              <a:t>What are key factors against the formation and spread of class consciousness? </a:t>
            </a:r>
          </a:p>
          <a:p>
            <a:pPr>
              <a:lnSpc>
                <a:spcPct val="160000"/>
              </a:lnSpc>
              <a:buFont typeface="Wingdings" panose="05000000000000000000" pitchFamily="2" charset="2"/>
              <a:buChar char="p"/>
            </a:pPr>
            <a:r>
              <a:rPr lang="en-GB" sz="2800" dirty="0" smtClean="0"/>
              <a:t>Implications for global universities and Chinese students’ engagement? </a:t>
            </a:r>
            <a:endParaRPr lang="en-GB" sz="2800" dirty="0"/>
          </a:p>
        </p:txBody>
      </p:sp>
      <p:sp>
        <p:nvSpPr>
          <p:cNvPr id="4" name="Slide Number Placeholder 3"/>
          <p:cNvSpPr>
            <a:spLocks noGrp="1"/>
          </p:cNvSpPr>
          <p:nvPr>
            <p:ph type="sldNum" sz="quarter" idx="12"/>
          </p:nvPr>
        </p:nvSpPr>
        <p:spPr/>
        <p:txBody>
          <a:bodyPr/>
          <a:lstStyle/>
          <a:p>
            <a:fld id="{E1BE69B8-FE7C-4F47-A567-825BD12C5791}" type="slidenum">
              <a:rPr lang="en-GB" smtClean="0"/>
              <a:pPr/>
              <a:t>9</a:t>
            </a:fld>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effectLst/>
              </a:rPr>
              <a:t>Figure 1 Research framework</a:t>
            </a:r>
            <a:endParaRPr lang="en-GB" sz="3600" dirty="0">
              <a:effectLst/>
            </a:endParaRPr>
          </a:p>
        </p:txBody>
      </p:sp>
      <p:grpSp>
        <p:nvGrpSpPr>
          <p:cNvPr id="1026" name="Group 2"/>
          <p:cNvGrpSpPr>
            <a:grpSpLocks/>
          </p:cNvGrpSpPr>
          <p:nvPr/>
        </p:nvGrpSpPr>
        <p:grpSpPr bwMode="auto">
          <a:xfrm>
            <a:off x="1428728" y="1428736"/>
            <a:ext cx="6929486" cy="3786214"/>
            <a:chOff x="1700" y="12290"/>
            <a:chExt cx="5700" cy="3710"/>
          </a:xfrm>
        </p:grpSpPr>
        <p:sp>
          <p:nvSpPr>
            <p:cNvPr id="1027" name="Rectangle 3"/>
            <p:cNvSpPr>
              <a:spLocks noChangeArrowheads="1"/>
            </p:cNvSpPr>
            <p:nvPr/>
          </p:nvSpPr>
          <p:spPr bwMode="auto">
            <a:xfrm>
              <a:off x="1700" y="12290"/>
              <a:ext cx="5700" cy="3710"/>
            </a:xfrm>
            <a:prstGeom prst="rect">
              <a:avLst/>
            </a:prstGeom>
            <a:solidFill>
              <a:srgbClr val="FFFFFF"/>
            </a:solidFill>
            <a:ln w="9525">
              <a:solidFill>
                <a:srgbClr val="000000"/>
              </a:solidFill>
              <a:miter lim="800000"/>
              <a:headEnd/>
              <a:tailEnd/>
            </a:ln>
          </p:spPr>
          <p:txBody>
            <a:bodyPr vert="horz" wrap="square" lIns="18000" tIns="0" rIns="18000" bIns="0" numCol="1" anchor="t" anchorCtr="0" compatLnSpc="1">
              <a:prstTxWarp prst="textNoShape">
                <a:avLst/>
              </a:prstTxWarp>
            </a:bodyPr>
            <a:lstStyle/>
            <a:p>
              <a:endParaRPr lang="en-GB" sz="2000" dirty="0"/>
            </a:p>
          </p:txBody>
        </p:sp>
        <p:grpSp>
          <p:nvGrpSpPr>
            <p:cNvPr id="1028" name="Group 4"/>
            <p:cNvGrpSpPr>
              <a:grpSpLocks/>
            </p:cNvGrpSpPr>
            <p:nvPr/>
          </p:nvGrpSpPr>
          <p:grpSpPr bwMode="auto">
            <a:xfrm>
              <a:off x="1936" y="12495"/>
              <a:ext cx="5190" cy="3337"/>
              <a:chOff x="1936" y="12495"/>
              <a:chExt cx="5190" cy="3337"/>
            </a:xfrm>
          </p:grpSpPr>
          <p:sp>
            <p:nvSpPr>
              <p:cNvPr id="1029" name="Text Box 5"/>
              <p:cNvSpPr txBox="1">
                <a:spLocks noChangeArrowheads="1"/>
              </p:cNvSpPr>
              <p:nvPr/>
            </p:nvSpPr>
            <p:spPr bwMode="auto">
              <a:xfrm>
                <a:off x="1936" y="12537"/>
                <a:ext cx="1160" cy="751"/>
              </a:xfrm>
              <a:prstGeom prst="rect">
                <a:avLst/>
              </a:prstGeom>
              <a:solidFill>
                <a:srgbClr val="FFFFFF"/>
              </a:solidFill>
              <a:ln w="19050">
                <a:solidFill>
                  <a:srgbClr val="000000"/>
                </a:solidFill>
                <a:miter lim="800000"/>
                <a:headEnd/>
                <a:tailEnd/>
              </a:ln>
            </p:spPr>
            <p:txBody>
              <a:bodyPr vert="horz" wrap="square" lIns="18000" tIns="0" rIns="18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zh-CN" sz="2000" b="0" i="0" u="none" strike="noStrike" cap="none" normalizeH="0" baseline="0" dirty="0" smtClean="0">
                    <a:ln>
                      <a:noFill/>
                    </a:ln>
                    <a:solidFill>
                      <a:schemeClr val="tx1"/>
                    </a:solidFill>
                    <a:effectLst/>
                    <a:latin typeface="Calibri" pitchFamily="34" charset="0"/>
                    <a:ea typeface="SimSun" pitchFamily="2" charset="-122"/>
                    <a:cs typeface="Arial" pitchFamily="34" charset="0"/>
                  </a:rPr>
                  <a:t>Community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zh-CN" sz="2000" b="0" i="0" u="none" strike="noStrike" cap="none" normalizeH="0" baseline="0" dirty="0" smtClean="0">
                    <a:ln>
                      <a:noFill/>
                    </a:ln>
                    <a:solidFill>
                      <a:schemeClr val="tx1"/>
                    </a:solidFill>
                    <a:effectLst/>
                    <a:latin typeface="Calibri" pitchFamily="34" charset="0"/>
                    <a:ea typeface="SimSun" pitchFamily="2" charset="-122"/>
                    <a:cs typeface="Arial" pitchFamily="34" charset="0"/>
                  </a:rPr>
                  <a:t>Structure</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030" name="AutoShape 6"/>
              <p:cNvCxnSpPr>
                <a:cxnSpLocks noChangeShapeType="1"/>
              </p:cNvCxnSpPr>
              <p:nvPr/>
            </p:nvCxnSpPr>
            <p:spPr bwMode="auto">
              <a:xfrm>
                <a:off x="3110" y="12740"/>
                <a:ext cx="2696" cy="0"/>
              </a:xfrm>
              <a:prstGeom prst="straightConnector1">
                <a:avLst/>
              </a:prstGeom>
              <a:noFill/>
              <a:ln w="19050">
                <a:solidFill>
                  <a:srgbClr val="000000"/>
                </a:solidFill>
                <a:prstDash val="dash"/>
                <a:round/>
                <a:headEnd type="triangle" w="med" len="lg"/>
                <a:tailEnd type="triangle" w="med" len="lg"/>
              </a:ln>
            </p:spPr>
          </p:cxnSp>
          <p:cxnSp>
            <p:nvCxnSpPr>
              <p:cNvPr id="1031" name="AutoShape 7"/>
              <p:cNvCxnSpPr>
                <a:cxnSpLocks noChangeShapeType="1"/>
              </p:cNvCxnSpPr>
              <p:nvPr/>
            </p:nvCxnSpPr>
            <p:spPr bwMode="auto">
              <a:xfrm>
                <a:off x="2269" y="13270"/>
                <a:ext cx="1535" cy="2180"/>
              </a:xfrm>
              <a:prstGeom prst="straightConnector1">
                <a:avLst/>
              </a:prstGeom>
              <a:noFill/>
              <a:ln w="19050">
                <a:solidFill>
                  <a:srgbClr val="000000"/>
                </a:solidFill>
                <a:prstDash val="dash"/>
                <a:round/>
                <a:headEnd type="triangle" w="med" len="lg"/>
                <a:tailEnd type="triangle" w="med" len="lg"/>
              </a:ln>
            </p:spPr>
          </p:cxnSp>
          <p:sp>
            <p:nvSpPr>
              <p:cNvPr id="1032" name="Text Box 8"/>
              <p:cNvSpPr txBox="1">
                <a:spLocks noChangeArrowheads="1"/>
              </p:cNvSpPr>
              <p:nvPr/>
            </p:nvSpPr>
            <p:spPr bwMode="auto">
              <a:xfrm>
                <a:off x="3794" y="15081"/>
                <a:ext cx="1340" cy="751"/>
              </a:xfrm>
              <a:prstGeom prst="rect">
                <a:avLst/>
              </a:prstGeom>
              <a:solidFill>
                <a:srgbClr val="FFFFFF"/>
              </a:solidFill>
              <a:ln w="19050">
                <a:solidFill>
                  <a:srgbClr val="000000"/>
                </a:solidFill>
                <a:miter lim="800000"/>
                <a:headEnd/>
                <a:tailEnd/>
              </a:ln>
            </p:spPr>
            <p:txBody>
              <a:bodyPr vert="horz" wrap="square" lIns="18000" tIns="0" rIns="18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zh-CN" sz="2000" b="0" i="0" u="none" strike="noStrike" cap="none" normalizeH="0" baseline="0" dirty="0" smtClean="0">
                    <a:ln>
                      <a:noFill/>
                    </a:ln>
                    <a:solidFill>
                      <a:schemeClr val="tx1"/>
                    </a:solidFill>
                    <a:effectLst/>
                    <a:latin typeface="Calibri" pitchFamily="34" charset="0"/>
                    <a:ea typeface="SimSun" pitchFamily="2" charset="-122"/>
                    <a:cs typeface="Arial" pitchFamily="34" charset="0"/>
                  </a:rPr>
                  <a:t>Workers'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zh-CN" sz="2000" b="0" i="0" u="none" strike="noStrike" cap="none" normalizeH="0" baseline="0" dirty="0" smtClean="0">
                    <a:ln>
                      <a:noFill/>
                    </a:ln>
                    <a:solidFill>
                      <a:schemeClr val="tx1"/>
                    </a:solidFill>
                    <a:effectLst/>
                    <a:latin typeface="Calibri" pitchFamily="34" charset="0"/>
                    <a:ea typeface="SimSun" pitchFamily="2" charset="-122"/>
                    <a:cs typeface="Arial" pitchFamily="34" charset="0"/>
                  </a:rPr>
                  <a:t>Network</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3" name="AutoShape 9"/>
              <p:cNvSpPr>
                <a:spLocks noChangeArrowheads="1"/>
              </p:cNvSpPr>
              <p:nvPr/>
            </p:nvSpPr>
            <p:spPr bwMode="auto">
              <a:xfrm>
                <a:off x="4343" y="14761"/>
                <a:ext cx="243" cy="313"/>
              </a:xfrm>
              <a:prstGeom prst="upDownArrow">
                <a:avLst>
                  <a:gd name="adj1" fmla="val 50000"/>
                  <a:gd name="adj2" fmla="val 25761"/>
                </a:avLst>
              </a:prstGeom>
              <a:solidFill>
                <a:srgbClr val="FFFFFF"/>
              </a:solidFill>
              <a:ln w="19050">
                <a:solidFill>
                  <a:srgbClr val="000000"/>
                </a:solidFill>
                <a:miter lim="800000"/>
                <a:headEnd/>
                <a:tailEnd/>
              </a:ln>
            </p:spPr>
            <p:txBody>
              <a:bodyPr vert="horz" wrap="square" lIns="18000" tIns="0" rIns="18000" bIns="0" numCol="1" anchor="t" anchorCtr="0" compatLnSpc="1">
                <a:prstTxWarp prst="textNoShape">
                  <a:avLst/>
                </a:prstTxWarp>
              </a:bodyPr>
              <a:lstStyle/>
              <a:p>
                <a:endParaRPr lang="en-GB" sz="2000"/>
              </a:p>
            </p:txBody>
          </p:sp>
          <p:sp>
            <p:nvSpPr>
              <p:cNvPr id="1034" name="Text Box 10"/>
              <p:cNvSpPr txBox="1">
                <a:spLocks noChangeArrowheads="1"/>
              </p:cNvSpPr>
              <p:nvPr/>
            </p:nvSpPr>
            <p:spPr bwMode="auto">
              <a:xfrm>
                <a:off x="5796" y="12495"/>
                <a:ext cx="1330" cy="751"/>
              </a:xfrm>
              <a:prstGeom prst="rect">
                <a:avLst/>
              </a:prstGeom>
              <a:solidFill>
                <a:srgbClr val="FFFFFF"/>
              </a:solidFill>
              <a:ln w="19050">
                <a:solidFill>
                  <a:srgbClr val="000000"/>
                </a:solidFill>
                <a:miter lim="800000"/>
                <a:headEnd/>
                <a:tailEnd/>
              </a:ln>
            </p:spPr>
            <p:txBody>
              <a:bodyPr vert="horz" wrap="square" lIns="18000" tIns="0" rIns="18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zh-CN" sz="2000" b="0" i="0" u="none" strike="noStrike" cap="none" normalizeH="0" baseline="0" dirty="0" smtClean="0">
                    <a:ln>
                      <a:noFill/>
                    </a:ln>
                    <a:solidFill>
                      <a:schemeClr val="tx1"/>
                    </a:solidFill>
                    <a:effectLst/>
                    <a:latin typeface="Calibri" pitchFamily="34" charset="0"/>
                    <a:ea typeface="SimSun" pitchFamily="2" charset="-122"/>
                    <a:cs typeface="Arial" pitchFamily="34" charset="0"/>
                  </a:rPr>
                  <a:t>Employment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zh-CN" sz="2000" b="0" i="0" u="none" strike="noStrike" cap="none" normalizeH="0" baseline="0" dirty="0" smtClean="0">
                    <a:ln>
                      <a:noFill/>
                    </a:ln>
                    <a:solidFill>
                      <a:schemeClr val="tx1"/>
                    </a:solidFill>
                    <a:effectLst/>
                    <a:latin typeface="Calibri" pitchFamily="34" charset="0"/>
                    <a:ea typeface="SimSun" pitchFamily="2" charset="-122"/>
                    <a:cs typeface="Arial" pitchFamily="34" charset="0"/>
                  </a:rPr>
                  <a:t>Environments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035" name="AutoShape 11"/>
              <p:cNvCxnSpPr>
                <a:cxnSpLocks noChangeShapeType="1"/>
              </p:cNvCxnSpPr>
              <p:nvPr/>
            </p:nvCxnSpPr>
            <p:spPr bwMode="auto">
              <a:xfrm flipV="1">
                <a:off x="5134" y="13254"/>
                <a:ext cx="1596" cy="2172"/>
              </a:xfrm>
              <a:prstGeom prst="straightConnector1">
                <a:avLst/>
              </a:prstGeom>
              <a:noFill/>
              <a:ln w="19050">
                <a:solidFill>
                  <a:srgbClr val="000000"/>
                </a:solidFill>
                <a:prstDash val="dash"/>
                <a:round/>
                <a:headEnd type="triangle" w="med" len="lg"/>
                <a:tailEnd type="triangle" w="med" len="lg"/>
              </a:ln>
            </p:spPr>
          </p:cxnSp>
        </p:grpSp>
        <p:grpSp>
          <p:nvGrpSpPr>
            <p:cNvPr id="1036" name="Group 12"/>
            <p:cNvGrpSpPr>
              <a:grpSpLocks/>
            </p:cNvGrpSpPr>
            <p:nvPr/>
          </p:nvGrpSpPr>
          <p:grpSpPr bwMode="auto">
            <a:xfrm>
              <a:off x="2850" y="12841"/>
              <a:ext cx="3270" cy="1920"/>
              <a:chOff x="4180" y="7640"/>
              <a:chExt cx="3270" cy="1920"/>
            </a:xfrm>
          </p:grpSpPr>
          <p:sp>
            <p:nvSpPr>
              <p:cNvPr id="1037" name="Oval 13"/>
              <p:cNvSpPr>
                <a:spLocks noChangeArrowheads="1"/>
              </p:cNvSpPr>
              <p:nvPr/>
            </p:nvSpPr>
            <p:spPr bwMode="auto">
              <a:xfrm>
                <a:off x="4180" y="7640"/>
                <a:ext cx="3270" cy="1920"/>
              </a:xfrm>
              <a:prstGeom prst="ellipse">
                <a:avLst/>
              </a:prstGeom>
              <a:solidFill>
                <a:srgbClr val="FFFFFF"/>
              </a:solidFill>
              <a:ln w="12700">
                <a:solidFill>
                  <a:srgbClr val="000000"/>
                </a:solidFill>
                <a:round/>
                <a:headEnd/>
                <a:tailEnd/>
              </a:ln>
            </p:spPr>
            <p:txBody>
              <a:bodyPr vert="horz" wrap="square" lIns="18000" tIns="0" rIns="18000" bIns="0" numCol="1" anchor="t" anchorCtr="0" compatLnSpc="1">
                <a:prstTxWarp prst="textNoShape">
                  <a:avLst/>
                </a:prstTxWarp>
              </a:bodyPr>
              <a:lstStyle/>
              <a:p>
                <a:endParaRPr lang="en-GB" sz="2000"/>
              </a:p>
            </p:txBody>
          </p:sp>
          <p:sp>
            <p:nvSpPr>
              <p:cNvPr id="1038" name="Text Box 14"/>
              <p:cNvSpPr txBox="1">
                <a:spLocks noChangeArrowheads="1"/>
              </p:cNvSpPr>
              <p:nvPr/>
            </p:nvSpPr>
            <p:spPr bwMode="auto">
              <a:xfrm>
                <a:off x="6311" y="8509"/>
                <a:ext cx="929" cy="511"/>
              </a:xfrm>
              <a:prstGeom prst="rect">
                <a:avLst/>
              </a:prstGeom>
              <a:solidFill>
                <a:srgbClr val="FFFFFF"/>
              </a:solidFill>
              <a:ln w="12700">
                <a:solidFill>
                  <a:srgbClr val="000000"/>
                </a:solidFill>
                <a:prstDash val="dash"/>
                <a:miter lim="800000"/>
                <a:headEnd/>
                <a:tailEnd/>
              </a:ln>
            </p:spPr>
            <p:txBody>
              <a:bodyPr vert="horz" wrap="square" lIns="18000" tIns="0" rIns="18000" bIns="0" numCol="1" anchor="ctr" anchorCtr="0" compatLnSpc="1">
                <a:prstTxWarp prst="textNoShape">
                  <a:avLst/>
                </a:prstTxWarp>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zh-CN" sz="2000" b="0" i="1" u="none" strike="noStrike" cap="none" normalizeH="0" baseline="0" smtClean="0">
                    <a:ln>
                      <a:noFill/>
                    </a:ln>
                    <a:solidFill>
                      <a:schemeClr val="tx1"/>
                    </a:solidFill>
                    <a:effectLst/>
                    <a:latin typeface="Calibri" pitchFamily="34" charset="0"/>
                    <a:ea typeface="SimSun" pitchFamily="2" charset="-122"/>
                    <a:cs typeface="Arial" pitchFamily="34" charset="0"/>
                  </a:rPr>
                  <a:t>Collective Actions</a:t>
                </a:r>
                <a:endParaRPr kumimoji="0" lang="en-US" sz="2000" b="0" i="0" u="none" strike="noStrike" cap="none" normalizeH="0" baseline="0" smtClean="0">
                  <a:ln>
                    <a:noFill/>
                  </a:ln>
                  <a:solidFill>
                    <a:schemeClr val="tx1"/>
                  </a:solidFill>
                  <a:effectLst/>
                  <a:latin typeface="Arial" pitchFamily="34" charset="0"/>
                  <a:cs typeface="Arial" pitchFamily="34" charset="0"/>
                </a:endParaRPr>
              </a:p>
            </p:txBody>
          </p:sp>
          <p:sp>
            <p:nvSpPr>
              <p:cNvPr id="1039" name="Text Box 15"/>
              <p:cNvSpPr txBox="1">
                <a:spLocks noChangeArrowheads="1"/>
              </p:cNvSpPr>
              <p:nvPr/>
            </p:nvSpPr>
            <p:spPr bwMode="auto">
              <a:xfrm>
                <a:off x="5388" y="7799"/>
                <a:ext cx="910" cy="501"/>
              </a:xfrm>
              <a:prstGeom prst="rect">
                <a:avLst/>
              </a:prstGeom>
              <a:solidFill>
                <a:srgbClr val="FFFFFF"/>
              </a:solidFill>
              <a:ln w="12700">
                <a:solidFill>
                  <a:srgbClr val="000000"/>
                </a:solidFill>
                <a:prstDash val="dash"/>
                <a:miter lim="800000"/>
                <a:headEnd/>
                <a:tailEnd/>
              </a:ln>
            </p:spPr>
            <p:txBody>
              <a:bodyPr vert="horz" wrap="square" lIns="18000" tIns="0" rIns="18000" bIns="0" numCol="1" anchor="ctr" anchorCtr="0" compatLnSpc="1">
                <a:prstTxWarp prst="textNoShape">
                  <a:avLst/>
                </a:prstTxWarp>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zh-CN" sz="2000" b="0" i="1" u="none" strike="noStrike" cap="none" normalizeH="0" baseline="0" smtClean="0">
                    <a:ln>
                      <a:noFill/>
                    </a:ln>
                    <a:solidFill>
                      <a:schemeClr val="tx1"/>
                    </a:solidFill>
                    <a:effectLst/>
                    <a:latin typeface="Calibri" pitchFamily="34" charset="0"/>
                    <a:ea typeface="SimSun" pitchFamily="2" charset="-122"/>
                    <a:cs typeface="Arial" pitchFamily="34" charset="0"/>
                  </a:rPr>
                  <a:t>Collective Identity</a:t>
                </a:r>
                <a:endParaRPr kumimoji="0" lang="en-US" sz="2000" b="0" i="0" u="none" strike="noStrike" cap="none" normalizeH="0" baseline="0" smtClean="0">
                  <a:ln>
                    <a:noFill/>
                  </a:ln>
                  <a:solidFill>
                    <a:schemeClr val="tx1"/>
                  </a:solidFill>
                  <a:effectLst/>
                  <a:latin typeface="Arial" pitchFamily="34" charset="0"/>
                  <a:cs typeface="Arial" pitchFamily="34" charset="0"/>
                </a:endParaRPr>
              </a:p>
            </p:txBody>
          </p:sp>
          <p:sp>
            <p:nvSpPr>
              <p:cNvPr id="1040" name="Text Box 16"/>
              <p:cNvSpPr txBox="1">
                <a:spLocks noChangeArrowheads="1"/>
              </p:cNvSpPr>
              <p:nvPr/>
            </p:nvSpPr>
            <p:spPr bwMode="auto">
              <a:xfrm>
                <a:off x="4890" y="9094"/>
                <a:ext cx="1861" cy="256"/>
              </a:xfrm>
              <a:prstGeom prst="rect">
                <a:avLst/>
              </a:prstGeom>
              <a:solidFill>
                <a:srgbClr val="FFFFFF"/>
              </a:solidFill>
              <a:ln w="9525">
                <a:noFill/>
                <a:miter lim="800000"/>
                <a:headEnd/>
                <a:tailEnd/>
              </a:ln>
            </p:spPr>
            <p:txBody>
              <a:bodyPr vert="horz" wrap="squar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zh-CN" sz="2000" b="1" i="1" u="none" strike="noStrike" cap="none" normalizeH="0" baseline="0" smtClean="0">
                    <a:ln>
                      <a:noFill/>
                    </a:ln>
                    <a:solidFill>
                      <a:schemeClr val="tx1"/>
                    </a:solidFill>
                    <a:effectLst/>
                    <a:latin typeface="Calibri" pitchFamily="34" charset="0"/>
                    <a:ea typeface="SimSun" pitchFamily="2" charset="-122"/>
                    <a:cs typeface="Arial" pitchFamily="34" charset="0"/>
                  </a:rPr>
                  <a:t>Class Consciousness </a:t>
                </a:r>
                <a:endParaRPr kumimoji="0" lang="en-US" sz="2000" b="0" i="0" u="none" strike="noStrike" cap="none" normalizeH="0" baseline="0" smtClean="0">
                  <a:ln>
                    <a:noFill/>
                  </a:ln>
                  <a:solidFill>
                    <a:schemeClr val="tx1"/>
                  </a:solidFill>
                  <a:effectLst/>
                  <a:latin typeface="Arial" pitchFamily="34" charset="0"/>
                  <a:cs typeface="Arial" pitchFamily="34" charset="0"/>
                </a:endParaRPr>
              </a:p>
            </p:txBody>
          </p:sp>
          <p:sp>
            <p:nvSpPr>
              <p:cNvPr id="1041" name="Text Box 17"/>
              <p:cNvSpPr txBox="1">
                <a:spLocks noChangeArrowheads="1"/>
              </p:cNvSpPr>
              <p:nvPr/>
            </p:nvSpPr>
            <p:spPr bwMode="auto">
              <a:xfrm>
                <a:off x="4383" y="8539"/>
                <a:ext cx="1008" cy="461"/>
              </a:xfrm>
              <a:prstGeom prst="rect">
                <a:avLst/>
              </a:prstGeom>
              <a:solidFill>
                <a:srgbClr val="FFFFFF"/>
              </a:solidFill>
              <a:ln w="12700">
                <a:solidFill>
                  <a:srgbClr val="000000"/>
                </a:solidFill>
                <a:prstDash val="dash"/>
                <a:miter lim="800000"/>
                <a:headEnd/>
                <a:tailEnd/>
              </a:ln>
            </p:spPr>
            <p:txBody>
              <a:bodyPr vert="horz" wrap="square" lIns="18000" tIns="0" rIns="18000" bIns="0" numCol="1" anchor="ctr" anchorCtr="0" compatLnSpc="1">
                <a:prstTxWarp prst="textNoShape">
                  <a:avLst/>
                </a:prstTxWarp>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zh-CN" sz="2000" b="0" i="1" u="none" strike="noStrike" cap="none" normalizeH="0" baseline="0" dirty="0" smtClean="0">
                    <a:ln>
                      <a:noFill/>
                    </a:ln>
                    <a:solidFill>
                      <a:schemeClr val="tx1"/>
                    </a:solidFill>
                    <a:effectLst/>
                    <a:latin typeface="Calibri" pitchFamily="34" charset="0"/>
                    <a:ea typeface="SimSun" pitchFamily="2" charset="-122"/>
                    <a:cs typeface="Arial" pitchFamily="34" charset="0"/>
                  </a:rPr>
                  <a:t>Awareness &amp; rights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2" name="AutoShape 18"/>
              <p:cNvSpPr>
                <a:spLocks noChangeArrowheads="1"/>
              </p:cNvSpPr>
              <p:nvPr/>
            </p:nvSpPr>
            <p:spPr bwMode="auto">
              <a:xfrm>
                <a:off x="5388" y="8280"/>
                <a:ext cx="910" cy="690"/>
              </a:xfrm>
              <a:custGeom>
                <a:avLst/>
                <a:gdLst>
                  <a:gd name="G0" fmla="+- 6480 0 0"/>
                  <a:gd name="G1" fmla="+- 9589 0 0"/>
                  <a:gd name="G2" fmla="+- 7106 0 0"/>
                  <a:gd name="G3" fmla="+- 21600 0 6480"/>
                  <a:gd name="G4" fmla="+- 21600 0 9589"/>
                  <a:gd name="G5" fmla="*/ G0 21600 G3"/>
                  <a:gd name="G6" fmla="*/ G1 21600 G3"/>
                  <a:gd name="G7" fmla="*/ G2 G3 21600"/>
                  <a:gd name="G8" fmla="*/ 10800 21600 G3"/>
                  <a:gd name="G9" fmla="*/ G4 21600 G3"/>
                  <a:gd name="G10" fmla="+- 21600 0 G7"/>
                  <a:gd name="G11" fmla="+- G5 0 G8"/>
                  <a:gd name="G12" fmla="+- G6 0 G8"/>
                  <a:gd name="G13" fmla="*/ G12 G7 G11"/>
                  <a:gd name="G14" fmla="+- 21600 0 G13"/>
                  <a:gd name="G15" fmla="+- G0 0 10800"/>
                  <a:gd name="G16" fmla="+- G1 0 10800"/>
                  <a:gd name="G17" fmla="*/ G2 G16 G15"/>
                  <a:gd name="T0" fmla="*/ 10800 w 21600"/>
                  <a:gd name="T1" fmla="*/ 0 h 21600"/>
                  <a:gd name="T2" fmla="*/ 0 w 21600"/>
                  <a:gd name="T3" fmla="*/ 15429 h 21600"/>
                  <a:gd name="T4" fmla="*/ 10800 w 21600"/>
                  <a:gd name="T5" fmla="*/ 17159 h 21600"/>
                  <a:gd name="T6" fmla="*/ 21600 w 21600"/>
                  <a:gd name="T7" fmla="*/ 15429 h 21600"/>
                  <a:gd name="T8" fmla="*/ 17694720 60000 65536"/>
                  <a:gd name="T9" fmla="*/ 11796480 60000 65536"/>
                  <a:gd name="T10" fmla="*/ 5898240 60000 65536"/>
                  <a:gd name="T11" fmla="*/ 0 60000 65536"/>
                  <a:gd name="T12" fmla="*/ G13 w 21600"/>
                  <a:gd name="T13" fmla="*/ G6 h 21600"/>
                  <a:gd name="T14" fmla="*/ G14 w 21600"/>
                  <a:gd name="T15" fmla="*/ G9 h 21600"/>
                </a:gdLst>
                <a:ahLst/>
                <a:cxnLst>
                  <a:cxn ang="T8">
                    <a:pos x="T0" y="T1"/>
                  </a:cxn>
                  <a:cxn ang="T9">
                    <a:pos x="T2" y="T3"/>
                  </a:cxn>
                  <a:cxn ang="T10">
                    <a:pos x="T4" y="T5"/>
                  </a:cxn>
                  <a:cxn ang="T11">
                    <a:pos x="T6" y="T7"/>
                  </a:cxn>
                </a:cxnLst>
                <a:rect l="T12" t="T13" r="T14" b="T15"/>
                <a:pathLst>
                  <a:path w="21600" h="21600">
                    <a:moveTo>
                      <a:pt x="10800" y="0"/>
                    </a:moveTo>
                    <a:lnTo>
                      <a:pt x="6480" y="7106"/>
                    </a:lnTo>
                    <a:lnTo>
                      <a:pt x="9589" y="7106"/>
                    </a:lnTo>
                    <a:lnTo>
                      <a:pt x="9589" y="13699"/>
                    </a:lnTo>
                    <a:lnTo>
                      <a:pt x="4974" y="13699"/>
                    </a:lnTo>
                    <a:lnTo>
                      <a:pt x="4974" y="9257"/>
                    </a:lnTo>
                    <a:lnTo>
                      <a:pt x="0" y="15429"/>
                    </a:lnTo>
                    <a:lnTo>
                      <a:pt x="4974" y="21600"/>
                    </a:lnTo>
                    <a:lnTo>
                      <a:pt x="4974" y="17159"/>
                    </a:lnTo>
                    <a:lnTo>
                      <a:pt x="16626" y="17159"/>
                    </a:lnTo>
                    <a:lnTo>
                      <a:pt x="16626" y="21600"/>
                    </a:lnTo>
                    <a:lnTo>
                      <a:pt x="21600" y="15429"/>
                    </a:lnTo>
                    <a:lnTo>
                      <a:pt x="16626" y="9257"/>
                    </a:lnTo>
                    <a:lnTo>
                      <a:pt x="16626" y="13699"/>
                    </a:lnTo>
                    <a:lnTo>
                      <a:pt x="12011" y="13699"/>
                    </a:lnTo>
                    <a:lnTo>
                      <a:pt x="12011" y="7106"/>
                    </a:lnTo>
                    <a:lnTo>
                      <a:pt x="15120" y="7106"/>
                    </a:lnTo>
                    <a:close/>
                  </a:path>
                </a:pathLst>
              </a:custGeom>
              <a:solidFill>
                <a:srgbClr val="FFFFFF"/>
              </a:solidFill>
              <a:ln w="12700">
                <a:solidFill>
                  <a:srgbClr val="000000"/>
                </a:solidFill>
                <a:prstDash val="dash"/>
                <a:miter lim="800000"/>
                <a:headEnd/>
                <a:tailEnd/>
              </a:ln>
            </p:spPr>
            <p:txBody>
              <a:bodyPr vert="horz" wrap="square" lIns="18000" tIns="0" rIns="18000" bIns="0" numCol="1" anchor="t" anchorCtr="0" compatLnSpc="1">
                <a:prstTxWarp prst="textNoShape">
                  <a:avLst/>
                </a:prstTxWarp>
              </a:bodyPr>
              <a:lstStyle/>
              <a:p>
                <a:endParaRPr lang="en-GB" sz="2000"/>
              </a:p>
            </p:txBody>
          </p:sp>
        </p:grpSp>
      </p:grpSp>
      <p:sp>
        <p:nvSpPr>
          <p:cNvPr id="3" name="Slide Number Placeholder 2"/>
          <p:cNvSpPr>
            <a:spLocks noGrp="1"/>
          </p:cNvSpPr>
          <p:nvPr>
            <p:ph type="sldNum" sz="quarter" idx="12"/>
          </p:nvPr>
        </p:nvSpPr>
        <p:spPr/>
        <p:txBody>
          <a:bodyPr/>
          <a:lstStyle/>
          <a:p>
            <a:fld id="{E1BE69B8-FE7C-4F47-A567-825BD12C5791}" type="slidenum">
              <a:rPr lang="en-GB" smtClean="0"/>
              <a:pPr/>
              <a:t>10</a:t>
            </a:fld>
            <a:endParaRPr lang="en-GB"/>
          </a:p>
        </p:txBody>
      </p:sp>
      <p:sp>
        <p:nvSpPr>
          <p:cNvPr id="21" name="Content Placeholder 2"/>
          <p:cNvSpPr>
            <a:spLocks noGrp="1"/>
          </p:cNvSpPr>
          <p:nvPr>
            <p:ph idx="1"/>
          </p:nvPr>
        </p:nvSpPr>
        <p:spPr>
          <a:xfrm>
            <a:off x="1571604" y="5429264"/>
            <a:ext cx="7362084" cy="1071570"/>
          </a:xfrm>
        </p:spPr>
        <p:txBody>
          <a:bodyPr>
            <a:noAutofit/>
          </a:bodyPr>
          <a:lstStyle/>
          <a:p>
            <a:pPr marL="723900" indent="-641350">
              <a:buNone/>
            </a:pPr>
            <a:r>
              <a:rPr lang="en-GB" sz="2400" b="1" i="1" dirty="0" smtClean="0"/>
              <a:t>Empowerment</a:t>
            </a:r>
            <a:r>
              <a:rPr lang="en-GB" sz="2400" i="1" dirty="0" smtClean="0"/>
              <a:t> </a:t>
            </a:r>
            <a:r>
              <a:rPr lang="en-GB" sz="2400" dirty="0" smtClean="0"/>
              <a:t>if overall results positive;</a:t>
            </a:r>
          </a:p>
          <a:p>
            <a:pPr marL="723900" indent="-641350">
              <a:buNone/>
            </a:pPr>
            <a:r>
              <a:rPr lang="en-GB" sz="2400" b="1" i="1" dirty="0" smtClean="0"/>
              <a:t>Disempowerment</a:t>
            </a:r>
            <a:r>
              <a:rPr lang="en-GB" sz="2400" i="1" dirty="0" smtClean="0"/>
              <a:t> </a:t>
            </a:r>
            <a:r>
              <a:rPr lang="en-GB" sz="2400" dirty="0" smtClean="0"/>
              <a:t>if overall results negative</a:t>
            </a:r>
            <a:endParaRPr lang="en-GB"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4"/>
          <p:cNvSpPr>
            <a:spLocks noChangeArrowheads="1"/>
          </p:cNvSpPr>
          <p:nvPr/>
        </p:nvSpPr>
        <p:spPr bwMode="auto">
          <a:xfrm>
            <a:off x="1115616" y="188640"/>
            <a:ext cx="7833717" cy="1227137"/>
          </a:xfrm>
          <a:prstGeom prst="rect">
            <a:avLst/>
          </a:prstGeom>
          <a:noFill/>
          <a:ln w="9525">
            <a:noFill/>
            <a:miter lim="800000"/>
            <a:headEnd/>
            <a:tailEnd/>
          </a:ln>
        </p:spPr>
        <p:txBody>
          <a:bodyPr anchor="ctr"/>
          <a:lstStyle/>
          <a:p>
            <a:r>
              <a:rPr lang="en-GB" sz="3600" dirty="0" smtClean="0">
                <a:solidFill>
                  <a:srgbClr val="003366"/>
                </a:solidFill>
                <a:latin typeface="Verdana" pitchFamily="34" charset="0"/>
              </a:rPr>
              <a:t>   Fieldwork methods</a:t>
            </a:r>
            <a:endParaRPr lang="en-GB" sz="3600" dirty="0">
              <a:latin typeface="Verdana" pitchFamily="34" charset="0"/>
            </a:endParaRPr>
          </a:p>
        </p:txBody>
      </p:sp>
      <p:sp>
        <p:nvSpPr>
          <p:cNvPr id="9" name="Rectangle 3"/>
          <p:cNvSpPr>
            <a:spLocks noGrp="1" noChangeArrowheads="1"/>
          </p:cNvSpPr>
          <p:nvPr>
            <p:ph idx="1"/>
          </p:nvPr>
        </p:nvSpPr>
        <p:spPr>
          <a:xfrm>
            <a:off x="1259632" y="1415778"/>
            <a:ext cx="7708156" cy="4893544"/>
          </a:xfrm>
        </p:spPr>
        <p:txBody>
          <a:bodyPr>
            <a:normAutofit fontScale="92500" lnSpcReduction="10000"/>
          </a:bodyPr>
          <a:lstStyle/>
          <a:p>
            <a:pPr eaLnBrk="1" hangingPunct="1"/>
            <a:endParaRPr lang="en-GB" sz="1000" dirty="0" smtClean="0">
              <a:latin typeface="Verdana" pitchFamily="34" charset="0"/>
            </a:endParaRPr>
          </a:p>
          <a:p>
            <a:pPr eaLnBrk="1" hangingPunct="1">
              <a:lnSpc>
                <a:spcPct val="200000"/>
              </a:lnSpc>
            </a:pPr>
            <a:r>
              <a:rPr lang="en-GB" sz="2400" dirty="0" smtClean="0">
                <a:latin typeface="Verdana" pitchFamily="34" charset="0"/>
              </a:rPr>
              <a:t>Two-tiers: workplace observations and interviews</a:t>
            </a:r>
          </a:p>
          <a:p>
            <a:pPr>
              <a:lnSpc>
                <a:spcPct val="200000"/>
              </a:lnSpc>
            </a:pPr>
            <a:r>
              <a:rPr lang="en-GB" altLang="zh-CN" sz="2400" dirty="0">
                <a:latin typeface="Verdana" pitchFamily="34" charset="0"/>
              </a:rPr>
              <a:t>Sampling: random and “snowball”</a:t>
            </a:r>
          </a:p>
          <a:p>
            <a:pPr eaLnBrk="1" hangingPunct="1">
              <a:lnSpc>
                <a:spcPct val="200000"/>
              </a:lnSpc>
            </a:pPr>
            <a:r>
              <a:rPr lang="en-GB" sz="2400" dirty="0" smtClean="0">
                <a:latin typeface="Verdana" pitchFamily="34" charset="0"/>
              </a:rPr>
              <a:t>Theme: common interests</a:t>
            </a:r>
          </a:p>
          <a:p>
            <a:pPr eaLnBrk="1" hangingPunct="1">
              <a:lnSpc>
                <a:spcPct val="200000"/>
              </a:lnSpc>
            </a:pPr>
            <a:r>
              <a:rPr lang="en-GB" sz="2400" dirty="0" smtClean="0">
                <a:latin typeface="Verdana" pitchFamily="34" charset="0"/>
              </a:rPr>
              <a:t>Stakeholders’ participation </a:t>
            </a:r>
          </a:p>
          <a:p>
            <a:pPr>
              <a:lnSpc>
                <a:spcPct val="170000"/>
              </a:lnSpc>
              <a:buFont typeface="Wingdings" panose="05000000000000000000" pitchFamily="2" charset="2"/>
              <a:buChar char="p"/>
            </a:pPr>
            <a:r>
              <a:rPr lang="en-GB" sz="2400" dirty="0" smtClean="0">
                <a:latin typeface="Verdana" pitchFamily="34" charset="0"/>
              </a:rPr>
              <a:t>LSE Blog (Wu, 2014): </a:t>
            </a:r>
            <a:r>
              <a:rPr lang="en-GB" sz="2400" i="1" dirty="0" smtClean="0">
                <a:latin typeface="Verdana" pitchFamily="34" charset="0"/>
              </a:rPr>
              <a:t>Embedding </a:t>
            </a:r>
            <a:r>
              <a:rPr lang="en-GB" sz="2400" i="1" dirty="0">
                <a:latin typeface="Verdana" pitchFamily="34" charset="0"/>
              </a:rPr>
              <a:t>research in local contexts: local knowledge, stakeholders’ participation and fieldwork design</a:t>
            </a:r>
            <a:endParaRPr lang="en-GB" sz="2400" i="1" dirty="0" smtClean="0">
              <a:latin typeface="Verdana" pitchFamily="34" charset="0"/>
            </a:endParaRPr>
          </a:p>
        </p:txBody>
      </p:sp>
      <p:sp>
        <p:nvSpPr>
          <p:cNvPr id="4" name="灯片编号占位符 3"/>
          <p:cNvSpPr>
            <a:spLocks noGrp="1"/>
          </p:cNvSpPr>
          <p:nvPr>
            <p:ph type="sldNum" sz="quarter" idx="12"/>
          </p:nvPr>
        </p:nvSpPr>
        <p:spPr/>
        <p:txBody>
          <a:bodyPr/>
          <a:lstStyle/>
          <a:p>
            <a:fld id="{E1BE69B8-FE7C-4F47-A567-825BD12C5791}" type="slidenum">
              <a:rPr lang="en-GB" smtClean="0"/>
              <a:pPr/>
              <a:t>11</a:t>
            </a:fld>
            <a:endParaRPr lang="en-GB"/>
          </a:p>
        </p:txBody>
      </p:sp>
    </p:spTree>
    <p:extLst>
      <p:ext uri="{BB962C8B-B14F-4D97-AF65-F5344CB8AC3E}">
        <p14:creationId xmlns:p14="http://schemas.microsoft.com/office/powerpoint/2010/main" val="22554695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4"/>
          <p:cNvSpPr>
            <a:spLocks noChangeArrowheads="1"/>
          </p:cNvSpPr>
          <p:nvPr/>
        </p:nvSpPr>
        <p:spPr bwMode="auto">
          <a:xfrm>
            <a:off x="1403648" y="620689"/>
            <a:ext cx="7740352" cy="1080120"/>
          </a:xfrm>
          <a:prstGeom prst="rect">
            <a:avLst/>
          </a:prstGeom>
          <a:noFill/>
          <a:ln w="9525">
            <a:noFill/>
            <a:miter lim="800000"/>
            <a:headEnd/>
            <a:tailEnd/>
          </a:ln>
        </p:spPr>
        <p:txBody>
          <a:bodyPr anchor="ctr"/>
          <a:lstStyle/>
          <a:p>
            <a:r>
              <a:rPr lang="en-GB" sz="3600" dirty="0" smtClean="0">
                <a:solidFill>
                  <a:srgbClr val="003366"/>
                </a:solidFill>
                <a:latin typeface="Verdana" pitchFamily="34" charset="0"/>
              </a:rPr>
              <a:t>  Collective identity </a:t>
            </a:r>
            <a:endParaRPr lang="en-GB" sz="3600" dirty="0">
              <a:latin typeface="Verdana" pitchFamily="34" charset="0"/>
            </a:endParaRPr>
          </a:p>
        </p:txBody>
      </p:sp>
      <p:sp>
        <p:nvSpPr>
          <p:cNvPr id="9" name="Content Placeholder 8"/>
          <p:cNvSpPr>
            <a:spLocks noGrp="1"/>
          </p:cNvSpPr>
          <p:nvPr>
            <p:ph idx="1"/>
          </p:nvPr>
        </p:nvSpPr>
        <p:spPr>
          <a:xfrm>
            <a:off x="1259632" y="1916832"/>
            <a:ext cx="7499176" cy="4176464"/>
          </a:xfrm>
        </p:spPr>
        <p:txBody>
          <a:bodyPr/>
          <a:lstStyle/>
          <a:p>
            <a:pPr>
              <a:lnSpc>
                <a:spcPct val="200000"/>
              </a:lnSpc>
            </a:pPr>
            <a:r>
              <a:rPr lang="en-GB" sz="2400" dirty="0" smtClean="0"/>
              <a:t>Terminology:  </a:t>
            </a:r>
            <a:r>
              <a:rPr lang="en-GB" sz="2400" i="1" dirty="0" err="1" smtClean="0"/>
              <a:t>Laoban</a:t>
            </a:r>
            <a:r>
              <a:rPr lang="en-GB" sz="2400" i="1" dirty="0" smtClean="0"/>
              <a:t> </a:t>
            </a:r>
            <a:r>
              <a:rPr lang="en-GB" sz="2400" dirty="0" smtClean="0"/>
              <a:t>(boss) </a:t>
            </a:r>
            <a:r>
              <a:rPr lang="en-GB" sz="2400" i="1" dirty="0" smtClean="0"/>
              <a:t>vs. </a:t>
            </a:r>
            <a:r>
              <a:rPr lang="en-GB" sz="2400" i="1" dirty="0" err="1" smtClean="0"/>
              <a:t>Dagongzhai</a:t>
            </a:r>
            <a:r>
              <a:rPr lang="en-GB" sz="2400" i="1" dirty="0" smtClean="0"/>
              <a:t> </a:t>
            </a:r>
            <a:r>
              <a:rPr lang="en-GB" sz="2400" dirty="0" smtClean="0"/>
              <a:t>(worker)</a:t>
            </a:r>
            <a:r>
              <a:rPr lang="en-GB" sz="2400" i="1" dirty="0" smtClean="0"/>
              <a:t>  </a:t>
            </a:r>
            <a:endParaRPr lang="en-GB" sz="2400" dirty="0" smtClean="0"/>
          </a:p>
          <a:p>
            <a:pPr>
              <a:lnSpc>
                <a:spcPct val="200000"/>
              </a:lnSpc>
            </a:pPr>
            <a:r>
              <a:rPr lang="en-GB" sz="2400" dirty="0" smtClean="0"/>
              <a:t>Experience comparison:  Chinese and Italian workplace</a:t>
            </a:r>
          </a:p>
          <a:p>
            <a:pPr>
              <a:lnSpc>
                <a:spcPct val="200000"/>
              </a:lnSpc>
            </a:pPr>
            <a:r>
              <a:rPr lang="en-GB" sz="2400" dirty="0" smtClean="0"/>
              <a:t>Representatives of Chinese community organisations </a:t>
            </a:r>
          </a:p>
          <a:p>
            <a:pPr>
              <a:lnSpc>
                <a:spcPct val="200000"/>
              </a:lnSpc>
            </a:pPr>
            <a:r>
              <a:rPr lang="en-GB" sz="2400" dirty="0" smtClean="0"/>
              <a:t>Retention and royalty related to the respect</a:t>
            </a:r>
          </a:p>
        </p:txBody>
      </p:sp>
      <p:sp>
        <p:nvSpPr>
          <p:cNvPr id="4" name="灯片编号占位符 3"/>
          <p:cNvSpPr>
            <a:spLocks noGrp="1"/>
          </p:cNvSpPr>
          <p:nvPr>
            <p:ph type="sldNum" sz="quarter" idx="12"/>
          </p:nvPr>
        </p:nvSpPr>
        <p:spPr/>
        <p:txBody>
          <a:bodyPr/>
          <a:lstStyle/>
          <a:p>
            <a:fld id="{E1BE69B8-FE7C-4F47-A567-825BD12C5791}" type="slidenum">
              <a:rPr lang="en-GB" smtClean="0"/>
              <a:pPr/>
              <a:t>12</a:t>
            </a:fld>
            <a:endParaRPr lang="en-GB"/>
          </a:p>
        </p:txBody>
      </p:sp>
    </p:spTree>
    <p:extLst>
      <p:ext uri="{BB962C8B-B14F-4D97-AF65-F5344CB8AC3E}">
        <p14:creationId xmlns:p14="http://schemas.microsoft.com/office/powerpoint/2010/main" val="10660523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4"/>
          <p:cNvSpPr>
            <a:spLocks noChangeArrowheads="1"/>
          </p:cNvSpPr>
          <p:nvPr/>
        </p:nvSpPr>
        <p:spPr bwMode="auto">
          <a:xfrm>
            <a:off x="1259632" y="620688"/>
            <a:ext cx="7488832" cy="1083121"/>
          </a:xfrm>
          <a:prstGeom prst="rect">
            <a:avLst/>
          </a:prstGeom>
          <a:noFill/>
          <a:ln w="9525">
            <a:noFill/>
            <a:miter lim="800000"/>
            <a:headEnd/>
            <a:tailEnd/>
          </a:ln>
        </p:spPr>
        <p:txBody>
          <a:bodyPr anchor="ctr"/>
          <a:lstStyle/>
          <a:p>
            <a:pPr algn="ctr"/>
            <a:r>
              <a:rPr lang="en-GB" sz="3600" dirty="0" smtClean="0">
                <a:solidFill>
                  <a:srgbClr val="003366"/>
                </a:solidFill>
                <a:latin typeface="Verdana" pitchFamily="34" charset="0"/>
              </a:rPr>
              <a:t>Labour exploitation and abuses</a:t>
            </a:r>
            <a:endParaRPr lang="en-GB" sz="3600" dirty="0">
              <a:latin typeface="Verdana" pitchFamily="34" charset="0"/>
            </a:endParaRPr>
          </a:p>
        </p:txBody>
      </p:sp>
      <p:sp>
        <p:nvSpPr>
          <p:cNvPr id="9" name="Content Placeholder 8"/>
          <p:cNvSpPr>
            <a:spLocks noGrp="1"/>
          </p:cNvSpPr>
          <p:nvPr>
            <p:ph idx="1"/>
          </p:nvPr>
        </p:nvSpPr>
        <p:spPr>
          <a:xfrm>
            <a:off x="1259632" y="1844824"/>
            <a:ext cx="7632848" cy="4320480"/>
          </a:xfrm>
        </p:spPr>
        <p:txBody>
          <a:bodyPr/>
          <a:lstStyle/>
          <a:p>
            <a:pPr marL="457200" indent="-457200">
              <a:lnSpc>
                <a:spcPct val="150000"/>
              </a:lnSpc>
              <a:buFont typeface="+mj-lt"/>
              <a:buAutoNum type="arabicParenR"/>
            </a:pPr>
            <a:r>
              <a:rPr lang="en-GB" sz="2400" i="1" dirty="0" smtClean="0"/>
              <a:t>Poor working conditions against local regulations</a:t>
            </a:r>
            <a:r>
              <a:rPr lang="en-GB" sz="2400" dirty="0" smtClean="0"/>
              <a:t>;</a:t>
            </a:r>
          </a:p>
          <a:p>
            <a:pPr marL="457200" indent="-457200">
              <a:lnSpc>
                <a:spcPct val="150000"/>
              </a:lnSpc>
              <a:buFont typeface="+mj-lt"/>
              <a:buAutoNum type="arabicParenR"/>
            </a:pPr>
            <a:r>
              <a:rPr lang="en-GB" sz="2400" dirty="0" smtClean="0"/>
              <a:t>Labour exploitations and abuses </a:t>
            </a:r>
            <a:r>
              <a:rPr lang="en-GB" sz="2400" i="1" dirty="0" smtClean="0"/>
              <a:t>against their rights</a:t>
            </a:r>
            <a:r>
              <a:rPr lang="en-GB" sz="2400" dirty="0" smtClean="0"/>
              <a:t>;</a:t>
            </a:r>
          </a:p>
          <a:p>
            <a:pPr marL="457200" indent="-457200">
              <a:lnSpc>
                <a:spcPct val="150000"/>
              </a:lnSpc>
              <a:buFont typeface="+mj-lt"/>
              <a:buAutoNum type="arabicParenR"/>
            </a:pPr>
            <a:r>
              <a:rPr lang="en-GB" sz="2400" dirty="0" smtClean="0"/>
              <a:t>Key factors and evidence behind </a:t>
            </a:r>
          </a:p>
          <a:p>
            <a:pPr marL="457200" indent="-184150">
              <a:lnSpc>
                <a:spcPct val="150000"/>
              </a:lnSpc>
            </a:pPr>
            <a:r>
              <a:rPr lang="en-GB" sz="2400" dirty="0" smtClean="0"/>
              <a:t>Demanding for Job in Italian owned factories</a:t>
            </a:r>
          </a:p>
          <a:p>
            <a:pPr marL="457200" indent="-184150"/>
            <a:r>
              <a:rPr lang="en-GB" sz="2400" dirty="0" smtClean="0"/>
              <a:t>Long working hours and low pay in the UK</a:t>
            </a:r>
          </a:p>
          <a:p>
            <a:pPr marL="457200" indent="-184150"/>
            <a:r>
              <a:rPr lang="en-GB" sz="2400" dirty="0" smtClean="0"/>
              <a:t>Exploitation by hometown mate</a:t>
            </a:r>
          </a:p>
          <a:p>
            <a:pPr marL="457200" indent="-184150"/>
            <a:r>
              <a:rPr lang="en-GB" sz="2400" dirty="0" smtClean="0"/>
              <a:t>Deposit as control means</a:t>
            </a:r>
          </a:p>
        </p:txBody>
      </p:sp>
      <p:sp>
        <p:nvSpPr>
          <p:cNvPr id="4" name="灯片编号占位符 3"/>
          <p:cNvSpPr>
            <a:spLocks noGrp="1"/>
          </p:cNvSpPr>
          <p:nvPr>
            <p:ph type="sldNum" sz="quarter" idx="12"/>
          </p:nvPr>
        </p:nvSpPr>
        <p:spPr/>
        <p:txBody>
          <a:bodyPr/>
          <a:lstStyle/>
          <a:p>
            <a:fld id="{E1BE69B8-FE7C-4F47-A567-825BD12C5791}" type="slidenum">
              <a:rPr lang="en-GB" smtClean="0"/>
              <a:pPr/>
              <a:t>13</a:t>
            </a:fld>
            <a:endParaRPr lang="en-GB"/>
          </a:p>
        </p:txBody>
      </p:sp>
    </p:spTree>
    <p:extLst>
      <p:ext uri="{BB962C8B-B14F-4D97-AF65-F5344CB8AC3E}">
        <p14:creationId xmlns:p14="http://schemas.microsoft.com/office/powerpoint/2010/main" val="3862929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4"/>
          <p:cNvSpPr>
            <a:spLocks noChangeArrowheads="1"/>
          </p:cNvSpPr>
          <p:nvPr/>
        </p:nvSpPr>
        <p:spPr bwMode="auto">
          <a:xfrm>
            <a:off x="539552" y="620688"/>
            <a:ext cx="8208912" cy="1083121"/>
          </a:xfrm>
          <a:prstGeom prst="rect">
            <a:avLst/>
          </a:prstGeom>
          <a:noFill/>
          <a:ln w="9525">
            <a:noFill/>
            <a:miter lim="800000"/>
            <a:headEnd/>
            <a:tailEnd/>
          </a:ln>
        </p:spPr>
        <p:txBody>
          <a:bodyPr anchor="ctr"/>
          <a:lstStyle/>
          <a:p>
            <a:pPr algn="ctr"/>
            <a:r>
              <a:rPr lang="en-GB" sz="3600" dirty="0" smtClean="0">
                <a:solidFill>
                  <a:srgbClr val="003366"/>
                </a:solidFill>
                <a:latin typeface="Verdana" pitchFamily="34" charset="0"/>
              </a:rPr>
              <a:t>Forced labour amongst legal migrant workers</a:t>
            </a:r>
            <a:endParaRPr lang="en-GB" sz="3600" dirty="0">
              <a:latin typeface="Verdana" pitchFamily="34" charset="0"/>
            </a:endParaRPr>
          </a:p>
        </p:txBody>
      </p:sp>
      <p:sp>
        <p:nvSpPr>
          <p:cNvPr id="9" name="Content Placeholder 8"/>
          <p:cNvSpPr>
            <a:spLocks noGrp="1"/>
          </p:cNvSpPr>
          <p:nvPr>
            <p:ph idx="1"/>
          </p:nvPr>
        </p:nvSpPr>
        <p:spPr>
          <a:xfrm>
            <a:off x="1331640" y="2204864"/>
            <a:ext cx="7416824" cy="4320480"/>
          </a:xfrm>
        </p:spPr>
        <p:txBody>
          <a:bodyPr>
            <a:normAutofit/>
          </a:bodyPr>
          <a:lstStyle/>
          <a:p>
            <a:pPr marL="457200" indent="-457200">
              <a:lnSpc>
                <a:spcPct val="150000"/>
              </a:lnSpc>
              <a:buFont typeface="+mj-lt"/>
              <a:buAutoNum type="arabicParenR"/>
            </a:pPr>
            <a:r>
              <a:rPr lang="en-GB" sz="2400" dirty="0" smtClean="0"/>
              <a:t>Wrong assumption about cause by migration status</a:t>
            </a:r>
          </a:p>
          <a:p>
            <a:pPr marL="457200" indent="-457200">
              <a:lnSpc>
                <a:spcPct val="150000"/>
              </a:lnSpc>
              <a:buFont typeface="+mj-lt"/>
              <a:buAutoNum type="arabicParenR"/>
            </a:pPr>
            <a:r>
              <a:rPr lang="en-GB" sz="2400" dirty="0" smtClean="0"/>
              <a:t>Work permit holders: both chefs and TCM doctors</a:t>
            </a:r>
          </a:p>
          <a:p>
            <a:pPr marL="457200" indent="-457200">
              <a:lnSpc>
                <a:spcPct val="150000"/>
              </a:lnSpc>
              <a:buFont typeface="+mj-lt"/>
              <a:buAutoNum type="arabicParenR"/>
            </a:pPr>
            <a:r>
              <a:rPr lang="en-GB" sz="2400" dirty="0" smtClean="0"/>
              <a:t>Process of force labour in our samples </a:t>
            </a:r>
          </a:p>
          <a:p>
            <a:pPr marL="457200" indent="-184150">
              <a:lnSpc>
                <a:spcPct val="150000"/>
              </a:lnSpc>
            </a:pPr>
            <a:r>
              <a:rPr lang="en-GB" sz="2400" dirty="0" smtClean="0"/>
              <a:t>Profit making from the beginning</a:t>
            </a:r>
          </a:p>
          <a:p>
            <a:pPr marL="457200" indent="-184150">
              <a:lnSpc>
                <a:spcPct val="150000"/>
              </a:lnSpc>
            </a:pPr>
            <a:r>
              <a:rPr lang="en-GB" sz="2400" dirty="0" smtClean="0"/>
              <a:t>Personal documents and large deposit taken </a:t>
            </a:r>
          </a:p>
          <a:p>
            <a:pPr marL="457200" indent="-184150"/>
            <a:r>
              <a:rPr lang="en-GB" sz="2400" dirty="0" smtClean="0"/>
              <a:t>Dependency on employers until permanent status </a:t>
            </a:r>
          </a:p>
        </p:txBody>
      </p:sp>
      <p:sp>
        <p:nvSpPr>
          <p:cNvPr id="4" name="灯片编号占位符 3"/>
          <p:cNvSpPr>
            <a:spLocks noGrp="1"/>
          </p:cNvSpPr>
          <p:nvPr>
            <p:ph type="sldNum" sz="quarter" idx="12"/>
          </p:nvPr>
        </p:nvSpPr>
        <p:spPr/>
        <p:txBody>
          <a:bodyPr/>
          <a:lstStyle/>
          <a:p>
            <a:fld id="{E1BE69B8-FE7C-4F47-A567-825BD12C5791}" type="slidenum">
              <a:rPr lang="en-GB" smtClean="0"/>
              <a:pPr/>
              <a:t>14</a:t>
            </a:fld>
            <a:endParaRPr lang="en-GB"/>
          </a:p>
        </p:txBody>
      </p:sp>
    </p:spTree>
    <p:extLst>
      <p:ext uri="{BB962C8B-B14F-4D97-AF65-F5344CB8AC3E}">
        <p14:creationId xmlns:p14="http://schemas.microsoft.com/office/powerpoint/2010/main" val="2863027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4"/>
          <p:cNvSpPr>
            <a:spLocks noChangeArrowheads="1"/>
          </p:cNvSpPr>
          <p:nvPr/>
        </p:nvSpPr>
        <p:spPr bwMode="auto">
          <a:xfrm>
            <a:off x="539552" y="620689"/>
            <a:ext cx="8352928" cy="1008112"/>
          </a:xfrm>
          <a:prstGeom prst="rect">
            <a:avLst/>
          </a:prstGeom>
          <a:noFill/>
          <a:ln w="9525">
            <a:noFill/>
            <a:miter lim="800000"/>
            <a:headEnd/>
            <a:tailEnd/>
          </a:ln>
        </p:spPr>
        <p:txBody>
          <a:bodyPr anchor="ctr"/>
          <a:lstStyle/>
          <a:p>
            <a:pPr algn="ctr"/>
            <a:r>
              <a:rPr lang="en-GB" sz="3600" dirty="0" smtClean="0">
                <a:solidFill>
                  <a:srgbClr val="003366"/>
                </a:solidFill>
                <a:latin typeface="Verdana" pitchFamily="34" charset="0"/>
              </a:rPr>
              <a:t>Workers’ responses: actions</a:t>
            </a:r>
            <a:endParaRPr lang="en-GB" sz="3600" dirty="0">
              <a:latin typeface="Verdana" pitchFamily="34" charset="0"/>
            </a:endParaRPr>
          </a:p>
        </p:txBody>
      </p:sp>
      <p:sp>
        <p:nvSpPr>
          <p:cNvPr id="9" name="Content Placeholder 8"/>
          <p:cNvSpPr>
            <a:spLocks noGrp="1"/>
          </p:cNvSpPr>
          <p:nvPr>
            <p:ph idx="1"/>
          </p:nvPr>
        </p:nvSpPr>
        <p:spPr>
          <a:xfrm>
            <a:off x="1475656" y="1772816"/>
            <a:ext cx="7211144" cy="4752528"/>
          </a:xfrm>
        </p:spPr>
        <p:txBody>
          <a:bodyPr>
            <a:normAutofit fontScale="92500" lnSpcReduction="20000"/>
          </a:bodyPr>
          <a:lstStyle/>
          <a:p>
            <a:pPr marL="457200" indent="-457200">
              <a:lnSpc>
                <a:spcPct val="200000"/>
              </a:lnSpc>
              <a:buFont typeface="+mj-lt"/>
              <a:buAutoNum type="arabicParenR"/>
            </a:pPr>
            <a:r>
              <a:rPr lang="en-GB" sz="2400" dirty="0" smtClean="0"/>
              <a:t>Searching legal protection individually</a:t>
            </a:r>
          </a:p>
          <a:p>
            <a:pPr marL="457200" indent="-457200">
              <a:lnSpc>
                <a:spcPct val="200000"/>
              </a:lnSpc>
              <a:buFont typeface="+mj-lt"/>
              <a:buAutoNum type="arabicParenR"/>
            </a:pPr>
            <a:r>
              <a:rPr lang="en-GB" sz="2400" dirty="0" smtClean="0"/>
              <a:t>“Vote by foot” for better working conditions </a:t>
            </a:r>
          </a:p>
          <a:p>
            <a:pPr marL="457200" indent="-457200">
              <a:lnSpc>
                <a:spcPct val="200000"/>
              </a:lnSpc>
              <a:buFont typeface="+mj-lt"/>
              <a:buAutoNum type="arabicParenR"/>
            </a:pPr>
            <a:r>
              <a:rPr lang="en-GB" sz="2400" dirty="0" smtClean="0"/>
              <a:t>“Strike” and fighting with “evil boss” </a:t>
            </a:r>
          </a:p>
          <a:p>
            <a:pPr marL="457200" indent="-457200">
              <a:lnSpc>
                <a:spcPct val="200000"/>
              </a:lnSpc>
              <a:buFont typeface="+mj-lt"/>
              <a:buAutoNum type="arabicParenR"/>
            </a:pPr>
            <a:r>
              <a:rPr lang="en-GB" sz="2400" dirty="0" smtClean="0"/>
              <a:t>Contacting and joining local trade unions </a:t>
            </a:r>
          </a:p>
          <a:p>
            <a:pPr marL="457200" indent="-457200">
              <a:lnSpc>
                <a:spcPct val="200000"/>
              </a:lnSpc>
              <a:buFont typeface="Wingdings" panose="05000000000000000000" pitchFamily="2" charset="2"/>
              <a:buChar char="p"/>
            </a:pPr>
            <a:r>
              <a:rPr lang="en-GB" sz="2400" dirty="0" smtClean="0"/>
              <a:t>“Bringing </a:t>
            </a:r>
            <a:r>
              <a:rPr lang="en-GB" sz="2400" dirty="0"/>
              <a:t>class back in: class consciousness and solidarity among Chinese migrant workers in Italy and the </a:t>
            </a:r>
            <a:r>
              <a:rPr lang="en-GB" sz="2400" dirty="0" smtClean="0"/>
              <a:t>UK”, </a:t>
            </a:r>
            <a:r>
              <a:rPr lang="en-GB" sz="2400" i="1" dirty="0" smtClean="0"/>
              <a:t>Ethnic and Racial Studies, </a:t>
            </a:r>
            <a:r>
              <a:rPr lang="en-GB" sz="2400" dirty="0" smtClean="0"/>
              <a:t>2014, 37(8):  1391-1408.</a:t>
            </a:r>
          </a:p>
        </p:txBody>
      </p:sp>
      <p:sp>
        <p:nvSpPr>
          <p:cNvPr id="4" name="灯片编号占位符 3"/>
          <p:cNvSpPr>
            <a:spLocks noGrp="1"/>
          </p:cNvSpPr>
          <p:nvPr>
            <p:ph type="sldNum" sz="quarter" idx="12"/>
          </p:nvPr>
        </p:nvSpPr>
        <p:spPr/>
        <p:txBody>
          <a:bodyPr/>
          <a:lstStyle/>
          <a:p>
            <a:fld id="{E1BE69B8-FE7C-4F47-A567-825BD12C5791}" type="slidenum">
              <a:rPr lang="en-GB" smtClean="0"/>
              <a:pPr/>
              <a:t>15</a:t>
            </a:fld>
            <a:endParaRPr lang="en-GB"/>
          </a:p>
        </p:txBody>
      </p:sp>
    </p:spTree>
    <p:extLst>
      <p:ext uri="{BB962C8B-B14F-4D97-AF65-F5344CB8AC3E}">
        <p14:creationId xmlns:p14="http://schemas.microsoft.com/office/powerpoint/2010/main" val="31807281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fontScale="90000"/>
          </a:bodyPr>
          <a:lstStyle/>
          <a:p>
            <a:pPr algn="ctr"/>
            <a:r>
              <a:rPr lang="en-GB" sz="3600" dirty="0" smtClean="0">
                <a:effectLst/>
              </a:rPr>
              <a:t>Tab.1 Case of Nottingham Chinese community</a:t>
            </a:r>
            <a:br>
              <a:rPr lang="en-GB" sz="3600" dirty="0" smtClean="0">
                <a:effectLst/>
              </a:rPr>
            </a:br>
            <a:r>
              <a:rPr lang="en-GB" sz="3100" dirty="0" smtClean="0">
                <a:effectLst/>
              </a:rPr>
              <a:t>(UK Census 2001, 2011)</a:t>
            </a:r>
            <a:endParaRPr lang="en-GB" sz="3100" dirty="0">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4189950082"/>
              </p:ext>
            </p:extLst>
          </p:nvPr>
        </p:nvGraphicFramePr>
        <p:xfrm>
          <a:off x="928662" y="1643050"/>
          <a:ext cx="8063999" cy="3439495"/>
        </p:xfrm>
        <a:graphic>
          <a:graphicData uri="http://schemas.openxmlformats.org/drawingml/2006/table">
            <a:tbl>
              <a:tblPr/>
              <a:tblGrid>
                <a:gridCol w="1942094"/>
                <a:gridCol w="1115925"/>
                <a:gridCol w="1115925"/>
                <a:gridCol w="1115925"/>
                <a:gridCol w="1387065"/>
                <a:gridCol w="1387065"/>
              </a:tblGrid>
              <a:tr h="547691">
                <a:tc rowSpan="2">
                  <a:txBody>
                    <a:bodyPr/>
                    <a:lstStyle/>
                    <a:p>
                      <a:pPr algn="ctr">
                        <a:lnSpc>
                          <a:spcPct val="115000"/>
                        </a:lnSpc>
                        <a:spcAft>
                          <a:spcPts val="0"/>
                        </a:spcAft>
                      </a:pPr>
                      <a:r>
                        <a:rPr lang="en-GB" sz="2000" dirty="0">
                          <a:solidFill>
                            <a:srgbClr val="000000"/>
                          </a:solidFill>
                          <a:latin typeface="Calibri"/>
                          <a:ea typeface="Times New Roman"/>
                          <a:cs typeface="Times New Roman"/>
                        </a:rPr>
                        <a:t>Item</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GB" sz="2000">
                          <a:solidFill>
                            <a:srgbClr val="000000"/>
                          </a:solidFill>
                          <a:latin typeface="Calibri"/>
                          <a:ea typeface="Times New Roman"/>
                          <a:cs typeface="Times New Roman"/>
                        </a:rPr>
                        <a:t>Chinese</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ctr">
                        <a:lnSpc>
                          <a:spcPct val="115000"/>
                        </a:lnSpc>
                        <a:spcAft>
                          <a:spcPts val="0"/>
                        </a:spcAft>
                      </a:pPr>
                      <a:r>
                        <a:rPr lang="en-GB" sz="2000">
                          <a:solidFill>
                            <a:srgbClr val="000000"/>
                          </a:solidFill>
                          <a:latin typeface="Calibri"/>
                          <a:ea typeface="Times New Roman"/>
                          <a:cs typeface="Times New Roman"/>
                        </a:rPr>
                        <a:t>% of all population</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ctr">
                        <a:lnSpc>
                          <a:spcPct val="115000"/>
                        </a:lnSpc>
                        <a:spcAft>
                          <a:spcPts val="0"/>
                        </a:spcAft>
                      </a:pPr>
                      <a:r>
                        <a:rPr lang="en-GB" sz="2000" dirty="0" smtClean="0">
                          <a:solidFill>
                            <a:srgbClr val="000000"/>
                          </a:solidFill>
                          <a:latin typeface="Calibri"/>
                          <a:ea typeface="Times New Roman"/>
                          <a:cs typeface="Times New Roman"/>
                        </a:rPr>
                        <a:t>Growth</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691">
                <a:tc vMerge="1">
                  <a:txBody>
                    <a:bodyPr/>
                    <a:lstStyle/>
                    <a:p>
                      <a:endParaRPr lang="en-GB"/>
                    </a:p>
                  </a:txBody>
                  <a:tcPr/>
                </a:tc>
                <a:tc>
                  <a:txBody>
                    <a:bodyPr/>
                    <a:lstStyle/>
                    <a:p>
                      <a:pPr algn="ctr">
                        <a:lnSpc>
                          <a:spcPct val="115000"/>
                        </a:lnSpc>
                        <a:spcAft>
                          <a:spcPts val="0"/>
                        </a:spcAft>
                      </a:pPr>
                      <a:r>
                        <a:rPr lang="en-GB" sz="2000">
                          <a:solidFill>
                            <a:srgbClr val="000000"/>
                          </a:solidFill>
                          <a:latin typeface="Calibri"/>
                          <a:ea typeface="Times New Roman"/>
                          <a:cs typeface="Times New Roman"/>
                        </a:rPr>
                        <a:t>2011</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a:solidFill>
                            <a:srgbClr val="000000"/>
                          </a:solidFill>
                          <a:latin typeface="Calibri"/>
                          <a:ea typeface="Times New Roman"/>
                          <a:cs typeface="Times New Roman"/>
                        </a:rPr>
                        <a:t>2001</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a:solidFill>
                            <a:srgbClr val="000000"/>
                          </a:solidFill>
                          <a:latin typeface="Calibri"/>
                          <a:ea typeface="Times New Roman"/>
                          <a:cs typeface="Times New Roman"/>
                        </a:rPr>
                        <a:t>2011</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a:solidFill>
                            <a:srgbClr val="000000"/>
                          </a:solidFill>
                          <a:latin typeface="Calibri"/>
                          <a:ea typeface="Times New Roman"/>
                          <a:cs typeface="Times New Roman"/>
                        </a:rPr>
                        <a:t>2001</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a:solidFill>
                            <a:srgbClr val="000000"/>
                          </a:solidFill>
                          <a:latin typeface="Calibri"/>
                          <a:ea typeface="Times New Roman"/>
                          <a:cs typeface="Times New Roman"/>
                        </a:rPr>
                        <a:t>2011/2001</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691">
                <a:tc>
                  <a:txBody>
                    <a:bodyPr/>
                    <a:lstStyle/>
                    <a:p>
                      <a:pPr algn="ctr">
                        <a:lnSpc>
                          <a:spcPct val="115000"/>
                        </a:lnSpc>
                        <a:spcAft>
                          <a:spcPts val="0"/>
                        </a:spcAft>
                      </a:pPr>
                      <a:r>
                        <a:rPr lang="en-GB" sz="2000" dirty="0">
                          <a:solidFill>
                            <a:srgbClr val="000000"/>
                          </a:solidFill>
                          <a:latin typeface="Calibri"/>
                          <a:ea typeface="Times New Roman"/>
                          <a:cs typeface="Times New Roman"/>
                        </a:rPr>
                        <a:t>Nottingham city</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GB" sz="2000">
                          <a:solidFill>
                            <a:srgbClr val="000000"/>
                          </a:solidFill>
                          <a:latin typeface="Calibri"/>
                          <a:ea typeface="Times New Roman"/>
                          <a:cs typeface="Times New Roman"/>
                        </a:rPr>
                        <a:t>5988</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GB" sz="2000">
                          <a:solidFill>
                            <a:srgbClr val="000000"/>
                          </a:solidFill>
                          <a:latin typeface="Calibri"/>
                          <a:ea typeface="Times New Roman"/>
                          <a:cs typeface="Times New Roman"/>
                        </a:rPr>
                        <a:t>1715</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GB" sz="2000">
                          <a:solidFill>
                            <a:srgbClr val="000000"/>
                          </a:solidFill>
                          <a:latin typeface="Calibri"/>
                          <a:ea typeface="Times New Roman"/>
                          <a:cs typeface="Times New Roman"/>
                        </a:rPr>
                        <a:t>1.96</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GB" sz="2000">
                          <a:solidFill>
                            <a:srgbClr val="000000"/>
                          </a:solidFill>
                          <a:latin typeface="Calibri"/>
                          <a:ea typeface="Times New Roman"/>
                          <a:cs typeface="Times New Roman"/>
                        </a:rPr>
                        <a:t>0.64</a:t>
                      </a:r>
                      <a:endParaRPr lang="en-GB" sz="200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GB" sz="2000" dirty="0" smtClean="0">
                          <a:solidFill>
                            <a:srgbClr val="000000"/>
                          </a:solidFill>
                          <a:latin typeface="Calibri"/>
                          <a:ea typeface="Times New Roman"/>
                          <a:cs typeface="Times New Roman"/>
                        </a:rPr>
                        <a:t>3.49</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547691">
                <a:tc>
                  <a:txBody>
                    <a:bodyPr/>
                    <a:lstStyle/>
                    <a:p>
                      <a:pPr algn="ctr">
                        <a:lnSpc>
                          <a:spcPct val="115000"/>
                        </a:lnSpc>
                        <a:spcAft>
                          <a:spcPts val="0"/>
                        </a:spcAft>
                      </a:pPr>
                      <a:r>
                        <a:rPr lang="en-GB" sz="2000" dirty="0" smtClean="0">
                          <a:solidFill>
                            <a:srgbClr val="000000"/>
                          </a:solidFill>
                          <a:latin typeface="Calibri"/>
                          <a:ea typeface="Times New Roman"/>
                          <a:cs typeface="Times New Roman"/>
                        </a:rPr>
                        <a:t>Nottinghamshire</a:t>
                      </a:r>
                      <a:endParaRPr lang="en-GB" sz="2000" dirty="0">
                        <a:latin typeface="Calibri"/>
                        <a:ea typeface="SimSu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GB" sz="2000" dirty="0">
                          <a:solidFill>
                            <a:srgbClr val="000000"/>
                          </a:solidFill>
                          <a:latin typeface="Calibri"/>
                          <a:ea typeface="Times New Roman"/>
                          <a:cs typeface="Times New Roman"/>
                        </a:rPr>
                        <a:t>2942</a:t>
                      </a:r>
                      <a:endParaRPr lang="en-GB" sz="2000" dirty="0">
                        <a:latin typeface="Calibri"/>
                        <a:ea typeface="SimSu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GB" sz="2000">
                          <a:solidFill>
                            <a:srgbClr val="000000"/>
                          </a:solidFill>
                          <a:latin typeface="Calibri"/>
                          <a:ea typeface="Times New Roman"/>
                          <a:cs typeface="Times New Roman"/>
                        </a:rPr>
                        <a:t>2014</a:t>
                      </a:r>
                      <a:endParaRPr lang="en-GB" sz="2000">
                        <a:latin typeface="Calibri"/>
                        <a:ea typeface="SimSu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GB" sz="2000">
                          <a:solidFill>
                            <a:srgbClr val="000000"/>
                          </a:solidFill>
                          <a:latin typeface="Calibri"/>
                          <a:ea typeface="Times New Roman"/>
                          <a:cs typeface="Times New Roman"/>
                        </a:rPr>
                        <a:t>0.37</a:t>
                      </a:r>
                      <a:endParaRPr lang="en-GB" sz="2000">
                        <a:latin typeface="Calibri"/>
                        <a:ea typeface="SimSu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GB" sz="2000">
                          <a:solidFill>
                            <a:srgbClr val="000000"/>
                          </a:solidFill>
                          <a:latin typeface="Calibri"/>
                          <a:ea typeface="Times New Roman"/>
                          <a:cs typeface="Times New Roman"/>
                        </a:rPr>
                        <a:t>0.27</a:t>
                      </a:r>
                      <a:endParaRPr lang="en-GB" sz="2000">
                        <a:latin typeface="Calibri"/>
                        <a:ea typeface="SimSu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GB" sz="2000" dirty="0" smtClean="0">
                          <a:solidFill>
                            <a:srgbClr val="000000"/>
                          </a:solidFill>
                          <a:latin typeface="Calibri"/>
                          <a:ea typeface="Times New Roman"/>
                          <a:cs typeface="Times New Roman"/>
                        </a:rPr>
                        <a:t>1.46</a:t>
                      </a:r>
                      <a:endParaRPr lang="en-GB" sz="2000" dirty="0">
                        <a:latin typeface="Calibri"/>
                        <a:ea typeface="SimSun"/>
                        <a:cs typeface="Times New Roman"/>
                      </a:endParaRPr>
                    </a:p>
                  </a:txBody>
                  <a:tcPr marL="68580" marR="68580" marT="0" marB="0" anchor="ctr">
                    <a:lnL>
                      <a:noFill/>
                    </a:lnL>
                    <a:lnR>
                      <a:noFill/>
                    </a:lnR>
                    <a:lnT>
                      <a:noFill/>
                    </a:lnT>
                    <a:lnB>
                      <a:noFill/>
                    </a:lnB>
                  </a:tcPr>
                </a:tc>
              </a:tr>
              <a:tr h="547691">
                <a:tc>
                  <a:txBody>
                    <a:bodyPr/>
                    <a:lstStyle/>
                    <a:p>
                      <a:pPr algn="ctr">
                        <a:lnSpc>
                          <a:spcPct val="115000"/>
                        </a:lnSpc>
                        <a:spcAft>
                          <a:spcPts val="0"/>
                        </a:spcAft>
                      </a:pPr>
                      <a:r>
                        <a:rPr lang="en-GB" sz="2000" dirty="0">
                          <a:solidFill>
                            <a:srgbClr val="000000"/>
                          </a:solidFill>
                          <a:latin typeface="Calibri"/>
                          <a:ea typeface="Times New Roman"/>
                          <a:cs typeface="Times New Roman"/>
                        </a:rPr>
                        <a:t>Nottingham total</a:t>
                      </a:r>
                      <a:endParaRPr lang="en-GB" sz="2000" dirty="0">
                        <a:latin typeface="Calibri"/>
                        <a:ea typeface="SimSu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a:solidFill>
                            <a:srgbClr val="000000"/>
                          </a:solidFill>
                          <a:latin typeface="Calibri"/>
                          <a:ea typeface="Times New Roman"/>
                          <a:cs typeface="Times New Roman"/>
                        </a:rPr>
                        <a:t>8930</a:t>
                      </a:r>
                      <a:endParaRPr lang="en-GB" sz="2000" dirty="0">
                        <a:latin typeface="Calibri"/>
                        <a:ea typeface="SimSu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a:solidFill>
                            <a:srgbClr val="000000"/>
                          </a:solidFill>
                          <a:latin typeface="Calibri"/>
                          <a:ea typeface="Times New Roman"/>
                          <a:cs typeface="Times New Roman"/>
                        </a:rPr>
                        <a:t>3729</a:t>
                      </a:r>
                      <a:endParaRPr lang="en-GB" sz="2000" dirty="0">
                        <a:latin typeface="Calibri"/>
                        <a:ea typeface="SimSu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a:solidFill>
                            <a:srgbClr val="000000"/>
                          </a:solidFill>
                          <a:latin typeface="Calibri"/>
                          <a:ea typeface="Times New Roman"/>
                          <a:cs typeface="Times New Roman"/>
                        </a:rPr>
                        <a:t>0.82</a:t>
                      </a:r>
                      <a:endParaRPr lang="en-GB" sz="2000" dirty="0">
                        <a:latin typeface="Calibri"/>
                        <a:ea typeface="SimSu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a:solidFill>
                            <a:srgbClr val="000000"/>
                          </a:solidFill>
                          <a:latin typeface="Calibri"/>
                          <a:ea typeface="Times New Roman"/>
                          <a:cs typeface="Times New Roman"/>
                        </a:rPr>
                        <a:t>0.37</a:t>
                      </a:r>
                      <a:endParaRPr lang="en-GB" sz="2000">
                        <a:latin typeface="Calibri"/>
                        <a:ea typeface="SimSu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smtClean="0">
                          <a:solidFill>
                            <a:srgbClr val="000000"/>
                          </a:solidFill>
                          <a:latin typeface="Calibri"/>
                          <a:ea typeface="Times New Roman"/>
                          <a:cs typeface="Times New Roman"/>
                        </a:rPr>
                        <a:t>2.39</a:t>
                      </a:r>
                      <a:endParaRPr lang="en-GB" sz="2000" dirty="0">
                        <a:latin typeface="Calibri"/>
                        <a:ea typeface="SimSu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547691">
                <a:tc>
                  <a:txBody>
                    <a:bodyPr/>
                    <a:lstStyle/>
                    <a:p>
                      <a:pPr algn="ctr">
                        <a:lnSpc>
                          <a:spcPct val="115000"/>
                        </a:lnSpc>
                        <a:spcAft>
                          <a:spcPts val="0"/>
                        </a:spcAft>
                      </a:pPr>
                      <a:r>
                        <a:rPr lang="en-GB" sz="2000" dirty="0" smtClean="0">
                          <a:solidFill>
                            <a:srgbClr val="000000"/>
                          </a:solidFill>
                          <a:latin typeface="Calibri"/>
                          <a:ea typeface="Times New Roman"/>
                          <a:cs typeface="Times New Roman"/>
                        </a:rPr>
                        <a:t>Natio</a:t>
                      </a:r>
                      <a:r>
                        <a:rPr lang="en-GB" sz="2000" baseline="0" dirty="0" smtClean="0">
                          <a:solidFill>
                            <a:srgbClr val="000000"/>
                          </a:solidFill>
                          <a:latin typeface="Calibri"/>
                          <a:ea typeface="Times New Roman"/>
                          <a:cs typeface="Times New Roman"/>
                        </a:rPr>
                        <a:t>nal </a:t>
                      </a:r>
                      <a:r>
                        <a:rPr lang="en-GB" sz="2000" dirty="0" smtClean="0">
                          <a:solidFill>
                            <a:srgbClr val="000000"/>
                          </a:solidFill>
                          <a:latin typeface="Calibri"/>
                          <a:ea typeface="Times New Roman"/>
                          <a:cs typeface="Times New Roman"/>
                        </a:rPr>
                        <a:t>total </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smtClean="0">
                          <a:latin typeface="Calibri"/>
                          <a:ea typeface="SimSun"/>
                          <a:cs typeface="Times New Roman"/>
                        </a:rPr>
                        <a:t>379,503</a:t>
                      </a:r>
                      <a:r>
                        <a:rPr lang="en-GB" sz="2000" baseline="0" dirty="0" smtClean="0">
                          <a:latin typeface="Calibri"/>
                          <a:ea typeface="SimSun"/>
                          <a:cs typeface="Times New Roman"/>
                        </a:rPr>
                        <a:t> </a:t>
                      </a:r>
                      <a:r>
                        <a:rPr lang="en-GB" sz="2000" dirty="0" smtClean="0">
                          <a:latin typeface="Calibri"/>
                          <a:ea typeface="SimSun"/>
                          <a:cs typeface="Times New Roman"/>
                        </a:rPr>
                        <a:t>[2.35%]</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smtClean="0">
                          <a:latin typeface="Calibri"/>
                          <a:ea typeface="SimSun"/>
                          <a:cs typeface="Times New Roman"/>
                        </a:rPr>
                        <a:t>220,150 [1.69%]</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smtClean="0">
                          <a:latin typeface="Calibri"/>
                          <a:ea typeface="SimSun"/>
                          <a:cs typeface="Times New Roman"/>
                        </a:rPr>
                        <a:t>0.72</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smtClean="0">
                          <a:solidFill>
                            <a:srgbClr val="000000"/>
                          </a:solidFill>
                          <a:latin typeface="Calibri"/>
                          <a:ea typeface="Times New Roman"/>
                          <a:cs typeface="Times New Roman"/>
                        </a:rPr>
                        <a:t>0.45</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2000" dirty="0" smtClean="0">
                          <a:latin typeface="Calibri"/>
                          <a:ea typeface="SimSun"/>
                          <a:cs typeface="Times New Roman"/>
                        </a:rPr>
                        <a:t>1.72</a:t>
                      </a:r>
                      <a:endParaRPr lang="en-GB" sz="2000" dirty="0">
                        <a:latin typeface="Calibri"/>
                        <a:ea typeface="SimSu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E1BE69B8-FE7C-4F47-A567-825BD12C5791}" type="slidenum">
              <a:rPr lang="en-GB" smtClean="0"/>
              <a:pPr/>
              <a:t>16</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8143900" cy="1143000"/>
          </a:xfrm>
        </p:spPr>
        <p:txBody>
          <a:bodyPr>
            <a:normAutofit/>
          </a:bodyPr>
          <a:lstStyle/>
          <a:p>
            <a:r>
              <a:rPr lang="en-GB" sz="3600" dirty="0" smtClean="0">
                <a:effectLst/>
              </a:rPr>
              <a:t>Tab. 2 Nott Chinese community surveys</a:t>
            </a:r>
            <a:endParaRPr lang="en-GB" sz="3600" dirty="0">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867875374"/>
              </p:ext>
            </p:extLst>
          </p:nvPr>
        </p:nvGraphicFramePr>
        <p:xfrm>
          <a:off x="1428728" y="1571610"/>
          <a:ext cx="6624001" cy="3154680"/>
        </p:xfrm>
        <a:graphic>
          <a:graphicData uri="http://schemas.openxmlformats.org/drawingml/2006/table">
            <a:tbl>
              <a:tblPr/>
              <a:tblGrid>
                <a:gridCol w="2068082"/>
                <a:gridCol w="2174636"/>
                <a:gridCol w="2381283"/>
              </a:tblGrid>
              <a:tr h="321471">
                <a:tc>
                  <a:txBody>
                    <a:bodyPr/>
                    <a:lstStyle/>
                    <a:p>
                      <a:pPr algn="ctr">
                        <a:lnSpc>
                          <a:spcPct val="115000"/>
                        </a:lnSpc>
                        <a:spcAft>
                          <a:spcPts val="0"/>
                        </a:spcAft>
                      </a:pPr>
                      <a:r>
                        <a:rPr lang="en-GB" sz="2000" dirty="0">
                          <a:latin typeface="Calibri"/>
                          <a:ea typeface="SimSun"/>
                          <a:cs typeface="Times New Roman"/>
                        </a:rPr>
                        <a:t>Item</a:t>
                      </a:r>
                    </a:p>
                  </a:txBody>
                  <a:tcPr marL="6350" marR="6350" marT="0" marB="0" anchor="ctr">
                    <a:lnL>
                      <a:noFill/>
                    </a:lnL>
                    <a:lnR>
                      <a:noFill/>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smtClean="0">
                          <a:latin typeface="Calibri"/>
                          <a:ea typeface="SimSun"/>
                          <a:cs typeface="Times New Roman"/>
                        </a:rPr>
                        <a:t>2002</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smtClean="0">
                          <a:latin typeface="Calibri"/>
                          <a:ea typeface="SimSun"/>
                          <a:cs typeface="Times New Roman"/>
                        </a:rPr>
                        <a:t>2013</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FFFFFF"/>
                    </a:solidFill>
                  </a:tcPr>
                </a:tc>
              </a:tr>
              <a:tr h="321471">
                <a:tc>
                  <a:txBody>
                    <a:bodyPr/>
                    <a:lstStyle/>
                    <a:p>
                      <a:pPr>
                        <a:lnSpc>
                          <a:spcPct val="115000"/>
                        </a:lnSpc>
                        <a:spcAft>
                          <a:spcPts val="0"/>
                        </a:spcAft>
                      </a:pPr>
                      <a:r>
                        <a:rPr lang="en-GB" sz="2000" dirty="0">
                          <a:latin typeface="Calibri"/>
                          <a:ea typeface="SimSun"/>
                          <a:cs typeface="Times New Roman"/>
                        </a:rPr>
                        <a:t>Theme of survey</a:t>
                      </a:r>
                    </a:p>
                  </a:txBody>
                  <a:tcPr marL="6350" marR="6350" marT="0" marB="0" anchor="ctr">
                    <a:lnL>
                      <a:noFill/>
                    </a:lnL>
                    <a:lnR>
                      <a:noFill/>
                    </a:lnR>
                    <a:lnT w="12700" cap="flat" cmpd="sng" algn="ctr">
                      <a:solidFill>
                        <a:srgbClr val="000001"/>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latin typeface="Calibri"/>
                          <a:ea typeface="SimSun"/>
                          <a:cs typeface="Times New Roman"/>
                        </a:rPr>
                        <a:t>Quality of life</a:t>
                      </a:r>
                    </a:p>
                  </a:txBody>
                  <a:tcPr marL="6350" marR="6350" marT="0" marB="0" anchor="ctr">
                    <a:lnL>
                      <a:noFill/>
                    </a:lnL>
                    <a:lnR>
                      <a:noFill/>
                    </a:lnR>
                    <a:lnT w="12700" cap="flat" cmpd="sng" algn="ctr">
                      <a:solidFill>
                        <a:srgbClr val="000001"/>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a:latin typeface="Calibri"/>
                          <a:ea typeface="SimSun"/>
                          <a:cs typeface="Times New Roman"/>
                        </a:rPr>
                        <a:t>Community cohesion</a:t>
                      </a:r>
                    </a:p>
                  </a:txBody>
                  <a:tcPr marL="6350" marR="6350" marT="0" marB="0" anchor="ctr">
                    <a:lnL>
                      <a:noFill/>
                    </a:lnL>
                    <a:lnR>
                      <a:noFill/>
                    </a:lnR>
                    <a:lnT w="12700" cap="flat" cmpd="sng" algn="ctr">
                      <a:solidFill>
                        <a:srgbClr val="000001"/>
                      </a:solidFill>
                      <a:prstDash val="solid"/>
                      <a:round/>
                      <a:headEnd type="none" w="med" len="med"/>
                      <a:tailEnd type="none" w="med" len="med"/>
                    </a:lnT>
                    <a:lnB>
                      <a:noFill/>
                    </a:lnB>
                    <a:solidFill>
                      <a:srgbClr val="FFFFFF"/>
                    </a:solidFill>
                  </a:tcPr>
                </a:tc>
              </a:tr>
              <a:tr h="321471">
                <a:tc>
                  <a:txBody>
                    <a:bodyPr/>
                    <a:lstStyle/>
                    <a:p>
                      <a:pPr>
                        <a:lnSpc>
                          <a:spcPct val="115000"/>
                        </a:lnSpc>
                        <a:spcAft>
                          <a:spcPts val="0"/>
                        </a:spcAft>
                      </a:pPr>
                      <a:r>
                        <a:rPr lang="en-GB" sz="2000" dirty="0">
                          <a:latin typeface="Calibri"/>
                          <a:ea typeface="SimSun"/>
                          <a:cs typeface="Times New Roman"/>
                        </a:rPr>
                        <a:t>Samples: Size</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latin typeface="Calibri"/>
                          <a:ea typeface="SimSun"/>
                          <a:cs typeface="Times New Roman"/>
                        </a:rPr>
                        <a:t>620</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latin typeface="Calibri"/>
                          <a:ea typeface="SimSun"/>
                          <a:cs typeface="Times New Roman"/>
                        </a:rPr>
                        <a:t>311</a:t>
                      </a:r>
                    </a:p>
                  </a:txBody>
                  <a:tcPr marL="6350" marR="6350" marT="0" marB="0" anchor="ctr">
                    <a:lnL>
                      <a:noFill/>
                    </a:lnL>
                    <a:lnR>
                      <a:noFill/>
                    </a:lnR>
                    <a:lnT>
                      <a:noFill/>
                    </a:lnT>
                    <a:lnB>
                      <a:noFill/>
                    </a:lnB>
                    <a:solidFill>
                      <a:srgbClr val="FFFFFF"/>
                    </a:solidFill>
                  </a:tcPr>
                </a:tc>
              </a:tr>
              <a:tr h="321471">
                <a:tc>
                  <a:txBody>
                    <a:bodyPr/>
                    <a:lstStyle/>
                    <a:p>
                      <a:pPr>
                        <a:lnSpc>
                          <a:spcPct val="115000"/>
                        </a:lnSpc>
                        <a:spcAft>
                          <a:spcPts val="0"/>
                        </a:spcAft>
                      </a:pPr>
                      <a:r>
                        <a:rPr lang="en-GB" sz="2000" dirty="0">
                          <a:latin typeface="Calibri"/>
                          <a:ea typeface="SimSun"/>
                          <a:cs typeface="Times New Roman"/>
                        </a:rPr>
                        <a:t>Students (%)</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latin typeface="Calibri"/>
                          <a:ea typeface="SimSun"/>
                          <a:cs typeface="Times New Roman"/>
                        </a:rPr>
                        <a:t>48.1%</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latin typeface="Calibri"/>
                          <a:ea typeface="SimSun"/>
                          <a:cs typeface="Times New Roman"/>
                        </a:rPr>
                        <a:t>52.1%</a:t>
                      </a:r>
                    </a:p>
                  </a:txBody>
                  <a:tcPr marL="6350" marR="6350" marT="0" marB="0" anchor="ctr">
                    <a:lnL>
                      <a:noFill/>
                    </a:lnL>
                    <a:lnR>
                      <a:noFill/>
                    </a:lnR>
                    <a:lnT>
                      <a:noFill/>
                    </a:lnT>
                    <a:lnB>
                      <a:noFill/>
                    </a:lnB>
                    <a:solidFill>
                      <a:srgbClr val="FFFFFF"/>
                    </a:solidFill>
                  </a:tcPr>
                </a:tc>
              </a:tr>
              <a:tr h="321471">
                <a:tc>
                  <a:txBody>
                    <a:bodyPr/>
                    <a:lstStyle/>
                    <a:p>
                      <a:pPr>
                        <a:lnSpc>
                          <a:spcPct val="115000"/>
                        </a:lnSpc>
                        <a:spcAft>
                          <a:spcPts val="0"/>
                        </a:spcAft>
                      </a:pPr>
                      <a:r>
                        <a:rPr lang="en-GB" sz="2000" b="1" dirty="0">
                          <a:latin typeface="Calibri"/>
                          <a:ea typeface="SimSun"/>
                          <a:cs typeface="Times New Roman"/>
                        </a:rPr>
                        <a:t>From China</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latin typeface="Calibri"/>
                          <a:ea typeface="SimSun"/>
                          <a:cs typeface="Times New Roman"/>
                        </a:rPr>
                        <a:t>39.6%</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latin typeface="Calibri"/>
                          <a:ea typeface="SimSun"/>
                          <a:cs typeface="Times New Roman"/>
                        </a:rPr>
                        <a:t>70.0%</a:t>
                      </a:r>
                    </a:p>
                  </a:txBody>
                  <a:tcPr marL="6350" marR="6350" marT="0" marB="0" anchor="ctr">
                    <a:lnL>
                      <a:noFill/>
                    </a:lnL>
                    <a:lnR>
                      <a:noFill/>
                    </a:lnR>
                    <a:lnT>
                      <a:noFill/>
                    </a:lnT>
                    <a:lnB>
                      <a:noFill/>
                    </a:lnB>
                    <a:solidFill>
                      <a:srgbClr val="FFFFFF"/>
                    </a:solidFill>
                  </a:tcPr>
                </a:tc>
              </a:tr>
              <a:tr h="321471">
                <a:tc>
                  <a:txBody>
                    <a:bodyPr/>
                    <a:lstStyle/>
                    <a:p>
                      <a:pPr>
                        <a:lnSpc>
                          <a:spcPct val="115000"/>
                        </a:lnSpc>
                        <a:spcAft>
                          <a:spcPts val="0"/>
                        </a:spcAft>
                      </a:pPr>
                      <a:r>
                        <a:rPr lang="en-GB" sz="2000" b="1" dirty="0">
                          <a:latin typeface="Calibri"/>
                          <a:ea typeface="SimSun"/>
                          <a:cs typeface="Times New Roman"/>
                        </a:rPr>
                        <a:t>Hong Kong</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latin typeface="Calibri"/>
                          <a:ea typeface="SimSun"/>
                          <a:cs typeface="Times New Roman"/>
                        </a:rPr>
                        <a:t>39.1%</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latin typeface="Calibri"/>
                          <a:ea typeface="SimSun"/>
                          <a:cs typeface="Times New Roman"/>
                        </a:rPr>
                        <a:t>13.4%</a:t>
                      </a:r>
                    </a:p>
                  </a:txBody>
                  <a:tcPr marL="6350" marR="6350" marT="0" marB="0" anchor="ctr">
                    <a:lnL>
                      <a:noFill/>
                    </a:lnL>
                    <a:lnR>
                      <a:noFill/>
                    </a:lnR>
                    <a:lnT>
                      <a:noFill/>
                    </a:lnT>
                    <a:lnB>
                      <a:noFill/>
                    </a:lnB>
                    <a:solidFill>
                      <a:srgbClr val="FFFFFF"/>
                    </a:solidFill>
                  </a:tcPr>
                </a:tc>
              </a:tr>
              <a:tr h="321471">
                <a:tc>
                  <a:txBody>
                    <a:bodyPr/>
                    <a:lstStyle/>
                    <a:p>
                      <a:pPr>
                        <a:lnSpc>
                          <a:spcPct val="115000"/>
                        </a:lnSpc>
                        <a:spcAft>
                          <a:spcPts val="0"/>
                        </a:spcAft>
                      </a:pPr>
                      <a:r>
                        <a:rPr lang="en-GB" sz="2000" dirty="0">
                          <a:latin typeface="Calibri"/>
                          <a:ea typeface="SimSun"/>
                          <a:cs typeface="Times New Roman"/>
                        </a:rPr>
                        <a:t>Female</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a:latin typeface="Calibri"/>
                          <a:ea typeface="SimSun"/>
                          <a:cs typeface="Times New Roman"/>
                        </a:rPr>
                        <a:t>51.8%</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latin typeface="Calibri"/>
                          <a:ea typeface="SimSun"/>
                          <a:cs typeface="Times New Roman"/>
                        </a:rPr>
                        <a:t>64.3%</a:t>
                      </a:r>
                    </a:p>
                  </a:txBody>
                  <a:tcPr marL="6350" marR="6350" marT="0" marB="0" anchor="ctr">
                    <a:lnL>
                      <a:noFill/>
                    </a:lnL>
                    <a:lnR>
                      <a:noFill/>
                    </a:lnR>
                    <a:lnT>
                      <a:noFill/>
                    </a:lnT>
                    <a:lnB>
                      <a:noFill/>
                    </a:lnB>
                    <a:solidFill>
                      <a:srgbClr val="FFFFFF"/>
                    </a:solidFill>
                  </a:tcPr>
                </a:tc>
              </a:tr>
              <a:tr h="321471">
                <a:tc>
                  <a:txBody>
                    <a:bodyPr/>
                    <a:lstStyle/>
                    <a:p>
                      <a:pPr>
                        <a:lnSpc>
                          <a:spcPct val="115000"/>
                        </a:lnSpc>
                        <a:spcAft>
                          <a:spcPts val="0"/>
                        </a:spcAft>
                      </a:pPr>
                      <a:r>
                        <a:rPr lang="en-GB" sz="2000" dirty="0">
                          <a:latin typeface="Calibri"/>
                          <a:ea typeface="SimSun"/>
                          <a:cs typeface="Times New Roman"/>
                        </a:rPr>
                        <a:t>Age </a:t>
                      </a:r>
                      <a:r>
                        <a:rPr lang="en-GB" sz="2000" dirty="0" smtClean="0">
                          <a:latin typeface="Calibri"/>
                          <a:ea typeface="SimSun"/>
                          <a:cs typeface="Times New Roman"/>
                        </a:rPr>
                        <a:t>18</a:t>
                      </a:r>
                      <a:r>
                        <a:rPr lang="en-GB" sz="2000" baseline="0" dirty="0" smtClean="0">
                          <a:latin typeface="Calibri"/>
                          <a:ea typeface="SimSun"/>
                          <a:cs typeface="Times New Roman"/>
                        </a:rPr>
                        <a:t> </a:t>
                      </a:r>
                      <a:r>
                        <a:rPr lang="en-GB" sz="2000" dirty="0" smtClean="0">
                          <a:latin typeface="Calibri"/>
                          <a:ea typeface="SimSun"/>
                          <a:cs typeface="Times New Roman"/>
                        </a:rPr>
                        <a:t>to </a:t>
                      </a:r>
                      <a:r>
                        <a:rPr lang="en-GB" sz="2000" dirty="0">
                          <a:latin typeface="Calibri"/>
                          <a:ea typeface="SimSun"/>
                          <a:cs typeface="Times New Roman"/>
                        </a:rPr>
                        <a:t>24</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a:latin typeface="Calibri"/>
                          <a:ea typeface="SimSun"/>
                          <a:cs typeface="Times New Roman"/>
                        </a:rPr>
                        <a:t>32.9%</a:t>
                      </a: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latin typeface="Calibri"/>
                          <a:ea typeface="SimSun"/>
                          <a:cs typeface="Times New Roman"/>
                        </a:rPr>
                        <a:t>44.9%</a:t>
                      </a:r>
                    </a:p>
                  </a:txBody>
                  <a:tcPr marL="6350" marR="6350" marT="0" marB="0" anchor="ctr">
                    <a:lnL>
                      <a:noFill/>
                    </a:lnL>
                    <a:lnR>
                      <a:noFill/>
                    </a:lnR>
                    <a:lnT>
                      <a:noFill/>
                    </a:lnT>
                    <a:lnB>
                      <a:noFill/>
                    </a:lnB>
                    <a:solidFill>
                      <a:srgbClr val="FFFFFF"/>
                    </a:solidFill>
                  </a:tcPr>
                </a:tc>
              </a:tr>
              <a:tr h="321471">
                <a:tc>
                  <a:txBody>
                    <a:bodyPr/>
                    <a:lstStyle/>
                    <a:p>
                      <a:pPr>
                        <a:lnSpc>
                          <a:spcPct val="115000"/>
                        </a:lnSpc>
                        <a:spcAft>
                          <a:spcPts val="0"/>
                        </a:spcAft>
                      </a:pPr>
                      <a:r>
                        <a:rPr lang="en-GB" sz="2000" dirty="0" smtClean="0">
                          <a:latin typeface="Calibri"/>
                          <a:ea typeface="SimSun"/>
                          <a:cs typeface="Times New Roman"/>
                        </a:rPr>
                        <a:t> &gt;</a:t>
                      </a:r>
                      <a:r>
                        <a:rPr lang="en-GB" sz="2000" dirty="0">
                          <a:latin typeface="Calibri"/>
                          <a:ea typeface="SimSun"/>
                          <a:cs typeface="Times New Roman"/>
                        </a:rPr>
                        <a:t>10 </a:t>
                      </a:r>
                      <a:r>
                        <a:rPr lang="en-GB" sz="2000" dirty="0" smtClean="0">
                          <a:latin typeface="Calibri"/>
                          <a:ea typeface="SimSun"/>
                          <a:cs typeface="Times New Roman"/>
                        </a:rPr>
                        <a:t>yrs in Nott</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latin typeface="Calibri"/>
                          <a:ea typeface="SimSun"/>
                          <a:cs typeface="Times New Roman"/>
                        </a:rPr>
                        <a:t>30.8%</a:t>
                      </a:r>
                    </a:p>
                  </a:txBody>
                  <a:tcPr marL="6350" marR="63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latin typeface="Calibri"/>
                          <a:ea typeface="SimSun"/>
                          <a:cs typeface="Times New Roman"/>
                        </a:rPr>
                        <a:t>14.7%</a:t>
                      </a:r>
                    </a:p>
                  </a:txBody>
                  <a:tcPr marL="6350" marR="63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Slide Number Placeholder 2"/>
          <p:cNvSpPr>
            <a:spLocks noGrp="1"/>
          </p:cNvSpPr>
          <p:nvPr>
            <p:ph type="sldNum" sz="quarter" idx="12"/>
          </p:nvPr>
        </p:nvSpPr>
        <p:spPr/>
        <p:txBody>
          <a:bodyPr/>
          <a:lstStyle/>
          <a:p>
            <a:fld id="{E1BE69B8-FE7C-4F47-A567-825BD12C5791}" type="slidenum">
              <a:rPr lang="en-GB" smtClean="0"/>
              <a:pPr/>
              <a:t>17</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8143900" cy="1143000"/>
          </a:xfrm>
        </p:spPr>
        <p:txBody>
          <a:bodyPr>
            <a:noAutofit/>
          </a:bodyPr>
          <a:lstStyle/>
          <a:p>
            <a:r>
              <a:rPr lang="en-GB" sz="3600" dirty="0" smtClean="0">
                <a:effectLst/>
              </a:rPr>
              <a:t>Tab. 3 Knowing community organisation?</a:t>
            </a:r>
            <a:endParaRPr lang="en-GB" sz="3600" dirty="0">
              <a:effectLst/>
            </a:endParaRPr>
          </a:p>
        </p:txBody>
      </p:sp>
      <p:graphicFrame>
        <p:nvGraphicFramePr>
          <p:cNvPr id="5" name="Table 4"/>
          <p:cNvGraphicFramePr>
            <a:graphicFrameLocks noGrp="1"/>
          </p:cNvGraphicFramePr>
          <p:nvPr/>
        </p:nvGraphicFramePr>
        <p:xfrm>
          <a:off x="1071538" y="1632194"/>
          <a:ext cx="7883999" cy="2844002"/>
        </p:xfrm>
        <a:graphic>
          <a:graphicData uri="http://schemas.openxmlformats.org/drawingml/2006/table">
            <a:tbl>
              <a:tblPr/>
              <a:tblGrid>
                <a:gridCol w="4421925"/>
                <a:gridCol w="863186"/>
                <a:gridCol w="913215"/>
                <a:gridCol w="912367"/>
                <a:gridCol w="773306"/>
              </a:tblGrid>
              <a:tr h="575144">
                <a:tc>
                  <a:txBody>
                    <a:bodyPr/>
                    <a:lstStyle/>
                    <a:p>
                      <a:pPr algn="ctr">
                        <a:lnSpc>
                          <a:spcPct val="115000"/>
                        </a:lnSpc>
                        <a:spcAft>
                          <a:spcPts val="0"/>
                        </a:spcAft>
                      </a:pPr>
                      <a:r>
                        <a:rPr lang="en-GB" sz="2000" dirty="0">
                          <a:solidFill>
                            <a:srgbClr val="000000"/>
                          </a:solidFill>
                          <a:latin typeface="Calibri"/>
                          <a:ea typeface="SimSun"/>
                          <a:cs typeface="Times New Roman"/>
                        </a:rPr>
                        <a:t>Name of organisation</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2013</a:t>
                      </a:r>
                      <a:endParaRPr lang="en-GB" sz="2000" b="1"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Resident</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Student</a:t>
                      </a:r>
                      <a:endParaRPr lang="en-GB" sz="200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2002</a:t>
                      </a:r>
                      <a:endParaRPr lang="en-GB" sz="2000" b="1"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r>
              <a:tr h="543426">
                <a:tc>
                  <a:txBody>
                    <a:bodyPr/>
                    <a:lstStyle/>
                    <a:p>
                      <a:pPr algn="just">
                        <a:lnSpc>
                          <a:spcPct val="115000"/>
                        </a:lnSpc>
                        <a:spcAft>
                          <a:spcPts val="0"/>
                        </a:spcAft>
                      </a:pPr>
                      <a:r>
                        <a:rPr lang="en-GB" sz="1800" dirty="0">
                          <a:solidFill>
                            <a:srgbClr val="000000"/>
                          </a:solidFill>
                          <a:latin typeface="Calibri"/>
                          <a:ea typeface="SimSun"/>
                          <a:cs typeface="Times New Roman"/>
                        </a:rPr>
                        <a:t>East England Chinese Association</a:t>
                      </a:r>
                      <a:endParaRPr lang="en-GB" sz="18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21.2</a:t>
                      </a:r>
                      <a:endParaRPr lang="en-GB" sz="2000" b="1"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38.3</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5.6</a:t>
                      </a:r>
                      <a:endParaRPr lang="en-GB" sz="200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54.0</a:t>
                      </a:r>
                      <a:endParaRPr lang="en-GB" sz="2000" b="1"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r>
              <a:tr h="575144">
                <a:tc>
                  <a:txBody>
                    <a:bodyPr/>
                    <a:lstStyle/>
                    <a:p>
                      <a:pPr algn="just">
                        <a:lnSpc>
                          <a:spcPct val="115000"/>
                        </a:lnSpc>
                        <a:spcAft>
                          <a:spcPts val="0"/>
                        </a:spcAft>
                      </a:pPr>
                      <a:r>
                        <a:rPr lang="en-GB" sz="1800" dirty="0">
                          <a:solidFill>
                            <a:srgbClr val="000000"/>
                          </a:solidFill>
                          <a:latin typeface="Calibri"/>
                          <a:ea typeface="SimSun"/>
                          <a:cs typeface="Times New Roman"/>
                        </a:rPr>
                        <a:t>Nottinghamshire Chinese Welfare </a:t>
                      </a:r>
                      <a:r>
                        <a:rPr lang="en-GB" sz="1800" dirty="0" smtClean="0">
                          <a:solidFill>
                            <a:srgbClr val="000000"/>
                          </a:solidFill>
                          <a:latin typeface="Calibri"/>
                          <a:ea typeface="SimSun"/>
                          <a:cs typeface="Times New Roman"/>
                        </a:rPr>
                        <a:t>Association</a:t>
                      </a:r>
                      <a:endParaRPr lang="en-GB" sz="1800" dirty="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20.9</a:t>
                      </a:r>
                      <a:endParaRPr lang="en-GB" sz="2000" b="1" dirty="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30.2</a:t>
                      </a:r>
                      <a:endParaRPr lang="en-GB" sz="2000" dirty="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12.3</a:t>
                      </a:r>
                      <a:endParaRPr lang="en-GB" sz="200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43.1</a:t>
                      </a:r>
                      <a:endParaRPr lang="en-GB" sz="2000" b="1" dirty="0">
                        <a:latin typeface="Calibri"/>
                        <a:ea typeface="SimSun"/>
                        <a:cs typeface="Times New Roman"/>
                      </a:endParaRPr>
                    </a:p>
                  </a:txBody>
                  <a:tcPr marL="6350" marR="6350" marT="0" marB="0" anchor="ctr">
                    <a:lnL>
                      <a:noFill/>
                    </a:lnL>
                    <a:lnR>
                      <a:noFill/>
                    </a:lnR>
                    <a:lnT>
                      <a:noFill/>
                    </a:lnT>
                    <a:lnB>
                      <a:noFill/>
                    </a:lnB>
                    <a:solidFill>
                      <a:srgbClr val="FFFFFF"/>
                    </a:solidFill>
                  </a:tcPr>
                </a:tc>
              </a:tr>
              <a:tr h="575144">
                <a:tc>
                  <a:txBody>
                    <a:bodyPr/>
                    <a:lstStyle/>
                    <a:p>
                      <a:pPr algn="just">
                        <a:lnSpc>
                          <a:spcPct val="115000"/>
                        </a:lnSpc>
                        <a:spcAft>
                          <a:spcPts val="0"/>
                        </a:spcAft>
                      </a:pPr>
                      <a:r>
                        <a:rPr lang="en-GB" sz="1800" dirty="0">
                          <a:solidFill>
                            <a:srgbClr val="000000"/>
                          </a:solidFill>
                          <a:latin typeface="Calibri"/>
                          <a:ea typeface="SimSun"/>
                          <a:cs typeface="Times New Roman"/>
                        </a:rPr>
                        <a:t>Chinese Students and Scholars Association </a:t>
                      </a:r>
                      <a:endParaRPr lang="en-GB" sz="1800" dirty="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50.2</a:t>
                      </a:r>
                      <a:endParaRPr lang="en-GB" sz="2000" b="1" dirty="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47.0</a:t>
                      </a:r>
                      <a:endParaRPr lang="en-GB" sz="2000" dirty="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53.1</a:t>
                      </a:r>
                      <a:endParaRPr lang="en-GB" sz="2000">
                        <a:latin typeface="Calibri"/>
                        <a:ea typeface="SimSun"/>
                        <a:cs typeface="Times New Roman"/>
                      </a:endParaRPr>
                    </a:p>
                  </a:txBody>
                  <a:tcPr marL="6350" marR="6350" marT="0" marB="0" anchor="ctr">
                    <a:lnL>
                      <a:noFill/>
                    </a:lnL>
                    <a:lnR>
                      <a:noFill/>
                    </a:lnR>
                    <a:lnT>
                      <a:noFill/>
                    </a:lnT>
                    <a:lnB>
                      <a:noFill/>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a:t>
                      </a:r>
                      <a:endParaRPr lang="en-GB" sz="2000" b="1" dirty="0">
                        <a:latin typeface="Calibri"/>
                        <a:ea typeface="SimSun"/>
                        <a:cs typeface="Times New Roman"/>
                      </a:endParaRPr>
                    </a:p>
                  </a:txBody>
                  <a:tcPr marL="6350" marR="6350" marT="0" marB="0" anchor="ctr">
                    <a:lnL>
                      <a:noFill/>
                    </a:lnL>
                    <a:lnR>
                      <a:noFill/>
                    </a:lnR>
                    <a:lnT>
                      <a:noFill/>
                    </a:lnT>
                    <a:lnB>
                      <a:noFill/>
                    </a:lnB>
                    <a:solidFill>
                      <a:srgbClr val="FFFFFF"/>
                    </a:solidFill>
                  </a:tcPr>
                </a:tc>
              </a:tr>
              <a:tr h="575144">
                <a:tc>
                  <a:txBody>
                    <a:bodyPr/>
                    <a:lstStyle/>
                    <a:p>
                      <a:pPr algn="just">
                        <a:lnSpc>
                          <a:spcPct val="115000"/>
                        </a:lnSpc>
                        <a:spcAft>
                          <a:spcPts val="0"/>
                        </a:spcAft>
                      </a:pPr>
                      <a:r>
                        <a:rPr lang="en-GB" sz="1800" dirty="0">
                          <a:solidFill>
                            <a:srgbClr val="000000"/>
                          </a:solidFill>
                          <a:latin typeface="Calibri"/>
                          <a:ea typeface="SimSun"/>
                          <a:cs typeface="Times New Roman"/>
                        </a:rPr>
                        <a:t>School of Contemporary Chinese Studies </a:t>
                      </a:r>
                      <a:endParaRPr lang="en-GB" sz="18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41.5</a:t>
                      </a:r>
                      <a:endParaRPr lang="en-GB" sz="2000" b="1"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34.2</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48.1</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b="1" dirty="0">
                          <a:solidFill>
                            <a:srgbClr val="000000"/>
                          </a:solidFill>
                          <a:latin typeface="Calibri"/>
                          <a:ea typeface="SimSun"/>
                          <a:cs typeface="Times New Roman"/>
                        </a:rPr>
                        <a:t>10.2</a:t>
                      </a:r>
                      <a:endParaRPr lang="en-GB" sz="2000" b="1"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r>
            </a:tbl>
          </a:graphicData>
        </a:graphic>
      </p:graphicFrame>
      <p:sp>
        <p:nvSpPr>
          <p:cNvPr id="3" name="Slide Number Placeholder 2"/>
          <p:cNvSpPr>
            <a:spLocks noGrp="1"/>
          </p:cNvSpPr>
          <p:nvPr>
            <p:ph type="sldNum" sz="quarter" idx="12"/>
          </p:nvPr>
        </p:nvSpPr>
        <p:spPr/>
        <p:txBody>
          <a:bodyPr/>
          <a:lstStyle/>
          <a:p>
            <a:fld id="{E1BE69B8-FE7C-4F47-A567-825BD12C5791}" type="slidenum">
              <a:rPr lang="en-GB" smtClean="0"/>
              <a:pPr/>
              <a:t>18</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fontScale="90000"/>
          </a:bodyPr>
          <a:lstStyle/>
          <a:p>
            <a:r>
              <a:rPr lang="en-GB" sz="3600" dirty="0" smtClean="0">
                <a:effectLst/>
              </a:rPr>
              <a:t>Tab. 4  Awareness of community events (%)</a:t>
            </a:r>
            <a:endParaRPr lang="en-GB" sz="3600" dirty="0">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244887821"/>
              </p:ext>
            </p:extLst>
          </p:nvPr>
        </p:nvGraphicFramePr>
        <p:xfrm>
          <a:off x="1000100" y="1571612"/>
          <a:ext cx="7847999" cy="3214708"/>
        </p:xfrm>
        <a:graphic>
          <a:graphicData uri="http://schemas.openxmlformats.org/drawingml/2006/table">
            <a:tbl>
              <a:tblPr/>
              <a:tblGrid>
                <a:gridCol w="3375718"/>
                <a:gridCol w="1096563"/>
                <a:gridCol w="1231741"/>
                <a:gridCol w="1232698"/>
                <a:gridCol w="911279"/>
              </a:tblGrid>
              <a:tr h="459244">
                <a:tc>
                  <a:txBody>
                    <a:bodyPr/>
                    <a:lstStyle/>
                    <a:p>
                      <a:pPr algn="ctr">
                        <a:lnSpc>
                          <a:spcPct val="115000"/>
                        </a:lnSpc>
                        <a:spcAft>
                          <a:spcPts val="0"/>
                        </a:spcAft>
                      </a:pPr>
                      <a:r>
                        <a:rPr lang="en-GB" sz="2000" dirty="0">
                          <a:solidFill>
                            <a:srgbClr val="000000"/>
                          </a:solidFill>
                          <a:latin typeface="Calibri"/>
                          <a:ea typeface="SimSun"/>
                          <a:cs typeface="Times New Roman"/>
                        </a:rPr>
                        <a:t>Name of event</a:t>
                      </a:r>
                      <a:endParaRPr lang="en-GB" sz="2000" dirty="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Know</a:t>
                      </a:r>
                      <a:endParaRPr lang="en-GB" sz="200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smtClean="0">
                          <a:solidFill>
                            <a:srgbClr val="000000"/>
                          </a:solidFill>
                          <a:latin typeface="Calibri"/>
                          <a:ea typeface="SimSun"/>
                          <a:cs typeface="Times New Roman"/>
                        </a:rPr>
                        <a:t>Participate</a:t>
                      </a:r>
                      <a:endParaRPr lang="en-GB" sz="2000" dirty="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smtClean="0">
                          <a:solidFill>
                            <a:srgbClr val="000000"/>
                          </a:solidFill>
                          <a:latin typeface="Calibri"/>
                          <a:ea typeface="SimSun"/>
                          <a:cs typeface="Times New Roman"/>
                        </a:rPr>
                        <a:t>Resident</a:t>
                      </a:r>
                      <a:endParaRPr lang="en-GB" sz="2000" dirty="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smtClean="0">
                          <a:solidFill>
                            <a:srgbClr val="000000"/>
                          </a:solidFill>
                          <a:latin typeface="Calibri"/>
                          <a:ea typeface="SimSun"/>
                          <a:cs typeface="Times New Roman"/>
                        </a:rPr>
                        <a:t>Student</a:t>
                      </a:r>
                      <a:endParaRPr lang="en-GB" sz="2000" dirty="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r>
              <a:tr h="459244">
                <a:tc>
                  <a:txBody>
                    <a:bodyPr/>
                    <a:lstStyle/>
                    <a:p>
                      <a:pPr algn="l">
                        <a:lnSpc>
                          <a:spcPct val="115000"/>
                        </a:lnSpc>
                        <a:spcAft>
                          <a:spcPts val="0"/>
                        </a:spcAft>
                      </a:pPr>
                      <a:r>
                        <a:rPr lang="en-GB" sz="2000" dirty="0">
                          <a:solidFill>
                            <a:srgbClr val="000000"/>
                          </a:solidFill>
                          <a:latin typeface="Calibri"/>
                          <a:ea typeface="SimSun"/>
                          <a:cs typeface="Times New Roman"/>
                        </a:rPr>
                        <a:t>Chinese Spring Festival Gala</a:t>
                      </a:r>
                      <a:endParaRPr lang="en-GB" sz="2000" dirty="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62.4</a:t>
                      </a:r>
                      <a:endParaRPr lang="en-GB" sz="200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22.8</a:t>
                      </a:r>
                      <a:endParaRPr lang="en-GB" sz="2000" dirty="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55.7</a:t>
                      </a:r>
                      <a:endParaRPr lang="en-GB" sz="2000" dirty="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68.5</a:t>
                      </a:r>
                      <a:endParaRPr lang="en-GB" sz="2000">
                        <a:latin typeface="Calibri"/>
                        <a:ea typeface="SimSun"/>
                        <a:cs typeface="Times New Roman"/>
                      </a:endParaRPr>
                    </a:p>
                  </a:txBody>
                  <a:tcPr marL="6350" marR="6350" marT="0" marB="0" anchor="b">
                    <a:lnL>
                      <a:noFill/>
                    </a:lnL>
                    <a:lnR>
                      <a:noFill/>
                    </a:lnR>
                    <a:lnT w="12700" cap="flat" cmpd="sng" algn="ctr">
                      <a:solidFill>
                        <a:srgbClr val="00000A"/>
                      </a:solidFill>
                      <a:prstDash val="solid"/>
                      <a:round/>
                      <a:headEnd type="none" w="med" len="med"/>
                      <a:tailEnd type="none" w="med" len="med"/>
                    </a:lnT>
                    <a:lnB>
                      <a:noFill/>
                    </a:lnB>
                    <a:solidFill>
                      <a:srgbClr val="FFFFFF"/>
                    </a:solidFill>
                  </a:tcPr>
                </a:tc>
              </a:tr>
              <a:tr h="459244">
                <a:tc>
                  <a:txBody>
                    <a:bodyPr/>
                    <a:lstStyle/>
                    <a:p>
                      <a:pPr algn="l">
                        <a:lnSpc>
                          <a:spcPct val="115000"/>
                        </a:lnSpc>
                        <a:spcAft>
                          <a:spcPts val="0"/>
                        </a:spcAft>
                      </a:pPr>
                      <a:r>
                        <a:rPr lang="en-GB" sz="2000" dirty="0">
                          <a:solidFill>
                            <a:srgbClr val="000000"/>
                          </a:solidFill>
                          <a:latin typeface="Calibri"/>
                          <a:ea typeface="SimSun"/>
                          <a:cs typeface="Times New Roman"/>
                        </a:rPr>
                        <a:t>Chinese Community Events</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38.6</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5.8</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29.5</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46.9</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r>
              <a:tr h="459244">
                <a:tc>
                  <a:txBody>
                    <a:bodyPr/>
                    <a:lstStyle/>
                    <a:p>
                      <a:pPr algn="l">
                        <a:lnSpc>
                          <a:spcPct val="115000"/>
                        </a:lnSpc>
                        <a:spcAft>
                          <a:spcPts val="0"/>
                        </a:spcAft>
                      </a:pPr>
                      <a:r>
                        <a:rPr lang="en-GB" sz="2000" dirty="0">
                          <a:solidFill>
                            <a:srgbClr val="000000"/>
                          </a:solidFill>
                          <a:latin typeface="Calibri"/>
                          <a:ea typeface="SimSun"/>
                          <a:cs typeface="Times New Roman"/>
                        </a:rPr>
                        <a:t>Community organised tourism</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36.7</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7.7</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25.5</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46.9</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r>
              <a:tr h="459244">
                <a:tc>
                  <a:txBody>
                    <a:bodyPr/>
                    <a:lstStyle/>
                    <a:p>
                      <a:pPr algn="l">
                        <a:lnSpc>
                          <a:spcPct val="115000"/>
                        </a:lnSpc>
                        <a:spcAft>
                          <a:spcPts val="0"/>
                        </a:spcAft>
                      </a:pPr>
                      <a:r>
                        <a:rPr lang="en-GB" sz="2000" dirty="0">
                          <a:solidFill>
                            <a:srgbClr val="000000"/>
                          </a:solidFill>
                          <a:latin typeface="Calibri"/>
                          <a:ea typeface="SimSun"/>
                          <a:cs typeface="Times New Roman"/>
                        </a:rPr>
                        <a:t>Local Church activities</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37.0</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8.0</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23.5</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49.4</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r>
              <a:tr h="459244">
                <a:tc>
                  <a:txBody>
                    <a:bodyPr/>
                    <a:lstStyle/>
                    <a:p>
                      <a:pPr algn="l">
                        <a:lnSpc>
                          <a:spcPct val="115000"/>
                        </a:lnSpc>
                        <a:spcAft>
                          <a:spcPts val="0"/>
                        </a:spcAft>
                      </a:pPr>
                      <a:r>
                        <a:rPr lang="en-GB" sz="2000" dirty="0">
                          <a:solidFill>
                            <a:srgbClr val="000000"/>
                          </a:solidFill>
                          <a:latin typeface="Calibri"/>
                          <a:ea typeface="SimSun"/>
                          <a:cs typeface="Times New Roman"/>
                        </a:rPr>
                        <a:t>University Community Open Day</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40.5</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5.5</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27.5</a:t>
                      </a:r>
                      <a:endParaRPr lang="en-GB" sz="2000" dirty="0">
                        <a:latin typeface="Calibri"/>
                        <a:ea typeface="SimSun"/>
                        <a:cs typeface="Times New Roman"/>
                      </a:endParaRPr>
                    </a:p>
                  </a:txBody>
                  <a:tcPr marL="6350" marR="6350" marT="0" marB="0" anchor="b">
                    <a:lnL>
                      <a:noFill/>
                    </a:lnL>
                    <a:lnR>
                      <a:noFill/>
                    </a:lnR>
                    <a:lnT>
                      <a:noFill/>
                    </a:lnT>
                    <a:lnB>
                      <a:noFill/>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52.5</a:t>
                      </a:r>
                      <a:endParaRPr lang="en-GB" sz="2000">
                        <a:latin typeface="Calibri"/>
                        <a:ea typeface="SimSun"/>
                        <a:cs typeface="Times New Roman"/>
                      </a:endParaRPr>
                    </a:p>
                  </a:txBody>
                  <a:tcPr marL="6350" marR="6350" marT="0" marB="0" anchor="b">
                    <a:lnL>
                      <a:noFill/>
                    </a:lnL>
                    <a:lnR>
                      <a:noFill/>
                    </a:lnR>
                    <a:lnT>
                      <a:noFill/>
                    </a:lnT>
                    <a:lnB>
                      <a:noFill/>
                    </a:lnB>
                    <a:solidFill>
                      <a:srgbClr val="FFFFFF"/>
                    </a:solidFill>
                  </a:tcPr>
                </a:tc>
              </a:tr>
              <a:tr h="459244">
                <a:tc>
                  <a:txBody>
                    <a:bodyPr/>
                    <a:lstStyle/>
                    <a:p>
                      <a:pPr algn="l">
                        <a:lnSpc>
                          <a:spcPct val="115000"/>
                        </a:lnSpc>
                        <a:spcAft>
                          <a:spcPts val="0"/>
                        </a:spcAft>
                      </a:pPr>
                      <a:r>
                        <a:rPr lang="en-GB" sz="2000" dirty="0">
                          <a:latin typeface="Calibri"/>
                          <a:ea typeface="SimSun"/>
                          <a:cs typeface="Times New Roman"/>
                        </a:rPr>
                        <a:t>Local cultural </a:t>
                      </a:r>
                      <a:r>
                        <a:rPr lang="en-GB" sz="2000" dirty="0" smtClean="0">
                          <a:latin typeface="Calibri"/>
                          <a:ea typeface="SimSun"/>
                          <a:cs typeface="Times New Roman"/>
                        </a:rPr>
                        <a:t>festivals</a:t>
                      </a:r>
                      <a:endParaRPr lang="en-GB" sz="2000" dirty="0">
                        <a:latin typeface="Calibri"/>
                        <a:ea typeface="SimSun"/>
                        <a:cs typeface="Times New Roman"/>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30.2</a:t>
                      </a:r>
                      <a:endParaRPr lang="en-GB" sz="2000">
                        <a:latin typeface="Calibri"/>
                        <a:ea typeface="SimSun"/>
                        <a:cs typeface="Times New Roman"/>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5.8</a:t>
                      </a:r>
                      <a:endParaRPr lang="en-GB" sz="2000" dirty="0">
                        <a:latin typeface="Calibri"/>
                        <a:ea typeface="SimSun"/>
                        <a:cs typeface="Times New Roman"/>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26.8</a:t>
                      </a:r>
                      <a:endParaRPr lang="en-GB" sz="2000" dirty="0">
                        <a:latin typeface="Calibri"/>
                        <a:ea typeface="SimSun"/>
                        <a:cs typeface="Times New Roman"/>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33.3</a:t>
                      </a:r>
                      <a:endParaRPr lang="en-GB" sz="2000" dirty="0">
                        <a:latin typeface="Calibri"/>
                        <a:ea typeface="SimSun"/>
                        <a:cs typeface="Times New Roman"/>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cxnSp>
        <p:nvCxnSpPr>
          <p:cNvPr id="5" name="Straight Connector 4"/>
          <p:cNvCxnSpPr/>
          <p:nvPr/>
        </p:nvCxnSpPr>
        <p:spPr>
          <a:xfrm>
            <a:off x="6804248" y="1556792"/>
            <a:ext cx="0" cy="324036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E1BE69B8-FE7C-4F47-A567-825BD12C5791}" type="slidenum">
              <a:rPr lang="en-GB" smtClean="0"/>
              <a:pPr/>
              <a:t>19</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GB" sz="3600" dirty="0" smtClean="0">
                <a:effectLst/>
              </a:rPr>
              <a:t>Tab. 5 Social network of local residents</a:t>
            </a:r>
            <a:endParaRPr lang="en-GB" sz="3600" dirty="0">
              <a:effectLst/>
            </a:endParaRPr>
          </a:p>
        </p:txBody>
      </p:sp>
      <p:graphicFrame>
        <p:nvGraphicFramePr>
          <p:cNvPr id="3" name="Table 2"/>
          <p:cNvGraphicFramePr>
            <a:graphicFrameLocks noGrp="1"/>
          </p:cNvGraphicFramePr>
          <p:nvPr/>
        </p:nvGraphicFramePr>
        <p:xfrm>
          <a:off x="1142976" y="1571612"/>
          <a:ext cx="7704000" cy="2520000"/>
        </p:xfrm>
        <a:graphic>
          <a:graphicData uri="http://schemas.openxmlformats.org/drawingml/2006/table">
            <a:tbl>
              <a:tblPr/>
              <a:tblGrid>
                <a:gridCol w="1328888"/>
                <a:gridCol w="1328888"/>
                <a:gridCol w="1328888"/>
                <a:gridCol w="1329700"/>
                <a:gridCol w="1470246"/>
                <a:gridCol w="917390"/>
              </a:tblGrid>
              <a:tr h="630000">
                <a:tc rowSpan="2">
                  <a:txBody>
                    <a:bodyPr/>
                    <a:lstStyle/>
                    <a:p>
                      <a:pPr algn="ctr">
                        <a:lnSpc>
                          <a:spcPct val="115000"/>
                        </a:lnSpc>
                        <a:spcAft>
                          <a:spcPts val="0"/>
                        </a:spcAft>
                      </a:pPr>
                      <a:r>
                        <a:rPr lang="en-GB" sz="2000" dirty="0">
                          <a:solidFill>
                            <a:srgbClr val="000000"/>
                          </a:solidFill>
                          <a:latin typeface="Calibri"/>
                          <a:ea typeface="SimSun"/>
                          <a:cs typeface="Times New Roman"/>
                        </a:rPr>
                        <a:t>Job type</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Chinese 1</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Chinese 2</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Chinese 3</a:t>
                      </a:r>
                      <a:endParaRPr lang="en-GB" sz="200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Non-Chinese</a:t>
                      </a:r>
                      <a:endParaRPr lang="en-GB" sz="200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en-GB" sz="2000" dirty="0">
                          <a:solidFill>
                            <a:srgbClr val="000000"/>
                          </a:solidFill>
                          <a:latin typeface="Calibri"/>
                          <a:ea typeface="SimSun"/>
                          <a:cs typeface="Times New Roman"/>
                        </a:rPr>
                        <a:t>Total</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r>
              <a:tr h="630000">
                <a:tc vMerge="1">
                  <a:txBody>
                    <a:bodyPr/>
                    <a:lstStyle/>
                    <a:p>
                      <a:endParaRPr lang="en-GB"/>
                    </a:p>
                  </a:txBody>
                  <a:tcPr/>
                </a:tc>
                <a:tc>
                  <a:txBody>
                    <a:bodyPr/>
                    <a:lstStyle/>
                    <a:p>
                      <a:pPr algn="ctr">
                        <a:lnSpc>
                          <a:spcPct val="115000"/>
                        </a:lnSpc>
                        <a:spcAft>
                          <a:spcPts val="0"/>
                        </a:spcAft>
                      </a:pPr>
                      <a:r>
                        <a:rPr lang="en-GB" sz="2000" i="1" dirty="0" smtClean="0">
                          <a:solidFill>
                            <a:srgbClr val="000000"/>
                          </a:solidFill>
                          <a:latin typeface="Calibri"/>
                          <a:ea typeface="SimSun"/>
                          <a:cs typeface="Times New Roman"/>
                        </a:rPr>
                        <a:t>S. </a:t>
                      </a:r>
                      <a:r>
                        <a:rPr lang="en-GB" sz="2000" i="1" dirty="0">
                          <a:solidFill>
                            <a:srgbClr val="000000"/>
                          </a:solidFill>
                          <a:latin typeface="Calibri"/>
                          <a:ea typeface="SimSun"/>
                          <a:cs typeface="Times New Roman"/>
                        </a:rPr>
                        <a:t>dialect</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i="1" dirty="0">
                          <a:solidFill>
                            <a:srgbClr val="000000"/>
                          </a:solidFill>
                          <a:latin typeface="Calibri"/>
                          <a:ea typeface="SimSun"/>
                          <a:cs typeface="Times New Roman"/>
                        </a:rPr>
                        <a:t>diff dialect</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i="1" dirty="0">
                          <a:solidFill>
                            <a:srgbClr val="000000"/>
                          </a:solidFill>
                          <a:latin typeface="Calibri"/>
                          <a:ea typeface="SimSun"/>
                          <a:cs typeface="Times New Roman"/>
                        </a:rPr>
                        <a:t>diff identity</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i="1" dirty="0">
                          <a:solidFill>
                            <a:srgbClr val="000000"/>
                          </a:solidFill>
                          <a:latin typeface="Calibri"/>
                          <a:ea typeface="SimSun"/>
                          <a:cs typeface="Times New Roman"/>
                        </a:rPr>
                        <a:t>other ethnic</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solidFill>
                      <a:srgbClr val="FFFFFF"/>
                    </a:solidFill>
                  </a:tcPr>
                </a:tc>
                <a:tc vMerge="1">
                  <a:txBody>
                    <a:bodyPr/>
                    <a:lstStyle/>
                    <a:p>
                      <a:endParaRPr lang="en-GB"/>
                    </a:p>
                  </a:txBody>
                  <a:tcPr/>
                </a:tc>
              </a:tr>
              <a:tr h="630000">
                <a:tc>
                  <a:txBody>
                    <a:bodyPr/>
                    <a:lstStyle/>
                    <a:p>
                      <a:pPr algn="ctr">
                        <a:lnSpc>
                          <a:spcPct val="115000"/>
                        </a:lnSpc>
                        <a:spcAft>
                          <a:spcPts val="0"/>
                        </a:spcAft>
                      </a:pPr>
                      <a:r>
                        <a:rPr lang="en-GB" sz="2000" dirty="0">
                          <a:solidFill>
                            <a:srgbClr val="000000"/>
                          </a:solidFill>
                          <a:latin typeface="Calibri"/>
                          <a:ea typeface="SimSun"/>
                          <a:cs typeface="Times New Roman"/>
                        </a:rPr>
                        <a:t>Similar</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45.0</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28.2</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23.5</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24.2</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120.9</a:t>
                      </a:r>
                      <a:endParaRPr lang="en-GB" sz="2000" dirty="0">
                        <a:latin typeface="Calibri"/>
                        <a:ea typeface="SimSun"/>
                        <a:cs typeface="Times New Roman"/>
                      </a:endParaRPr>
                    </a:p>
                  </a:txBody>
                  <a:tcPr marL="6350" marR="6350" marT="0" marB="0" anchor="ctr">
                    <a:lnL>
                      <a:noFill/>
                    </a:lnL>
                    <a:lnR>
                      <a:noFill/>
                    </a:lnR>
                    <a:lnT w="12700" cap="flat" cmpd="sng" algn="ctr">
                      <a:solidFill>
                        <a:srgbClr val="00000A"/>
                      </a:solidFill>
                      <a:prstDash val="solid"/>
                      <a:round/>
                      <a:headEnd type="none" w="med" len="med"/>
                      <a:tailEnd type="none" w="med" len="med"/>
                    </a:lnT>
                    <a:lnB>
                      <a:noFill/>
                    </a:lnB>
                    <a:solidFill>
                      <a:srgbClr val="FFFFFF"/>
                    </a:solidFill>
                  </a:tcPr>
                </a:tc>
              </a:tr>
              <a:tr h="630000">
                <a:tc>
                  <a:txBody>
                    <a:bodyPr/>
                    <a:lstStyle/>
                    <a:p>
                      <a:pPr algn="ctr">
                        <a:lnSpc>
                          <a:spcPct val="115000"/>
                        </a:lnSpc>
                        <a:spcAft>
                          <a:spcPts val="0"/>
                        </a:spcAft>
                      </a:pPr>
                      <a:r>
                        <a:rPr lang="en-GB" sz="2000" dirty="0">
                          <a:solidFill>
                            <a:srgbClr val="000000"/>
                          </a:solidFill>
                          <a:latin typeface="Calibri"/>
                          <a:ea typeface="SimSun"/>
                          <a:cs typeface="Times New Roman"/>
                        </a:rPr>
                        <a:t>Different</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26.2</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21.5</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a:solidFill>
                            <a:srgbClr val="000000"/>
                          </a:solidFill>
                          <a:latin typeface="Calibri"/>
                          <a:ea typeface="SimSun"/>
                          <a:cs typeface="Times New Roman"/>
                        </a:rPr>
                        <a:t>26.8</a:t>
                      </a:r>
                      <a:endParaRPr lang="en-GB" sz="200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20.1</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2000" dirty="0">
                          <a:solidFill>
                            <a:srgbClr val="000000"/>
                          </a:solidFill>
                          <a:latin typeface="Calibri"/>
                          <a:ea typeface="SimSun"/>
                          <a:cs typeface="Times New Roman"/>
                        </a:rPr>
                        <a:t>94.6</a:t>
                      </a:r>
                      <a:endParaRPr lang="en-GB" sz="2000" dirty="0">
                        <a:latin typeface="Calibri"/>
                        <a:ea typeface="SimSun"/>
                        <a:cs typeface="Times New Roman"/>
                      </a:endParaRPr>
                    </a:p>
                  </a:txBody>
                  <a:tcPr marL="6350" marR="6350" marT="0" marB="0" anchor="ctr">
                    <a:lnL>
                      <a:noFill/>
                    </a:lnL>
                    <a:lnR>
                      <a:noFill/>
                    </a:lnR>
                    <a:lnT>
                      <a:noFill/>
                    </a:lnT>
                    <a:lnB w="12700" cap="flat" cmpd="sng" algn="ctr">
                      <a:solidFill>
                        <a:srgbClr val="00000A"/>
                      </a:solidFill>
                      <a:prstDash val="solid"/>
                      <a:round/>
                      <a:headEnd type="none" w="med" len="med"/>
                      <a:tailEnd type="none" w="med" len="med"/>
                    </a:lnB>
                    <a:solidFill>
                      <a:srgbClr val="FFFFFF"/>
                    </a:solidFill>
                  </a:tcPr>
                </a:tc>
              </a:tr>
            </a:tbl>
          </a:graphicData>
        </a:graphic>
      </p:graphicFrame>
      <p:sp>
        <p:nvSpPr>
          <p:cNvPr id="4" name="Slide Number Placeholder 3"/>
          <p:cNvSpPr>
            <a:spLocks noGrp="1"/>
          </p:cNvSpPr>
          <p:nvPr>
            <p:ph type="sldNum" sz="quarter" idx="12"/>
          </p:nvPr>
        </p:nvSpPr>
        <p:spPr/>
        <p:txBody>
          <a:bodyPr/>
          <a:lstStyle/>
          <a:p>
            <a:fld id="{E1BE69B8-FE7C-4F47-A567-825BD12C5791}" type="slidenum">
              <a:rPr lang="en-GB" smtClean="0"/>
              <a:pPr/>
              <a:t>20</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964958" cy="1143000"/>
          </a:xfrm>
        </p:spPr>
        <p:txBody>
          <a:bodyPr>
            <a:normAutofit fontScale="90000"/>
          </a:bodyPr>
          <a:lstStyle/>
          <a:p>
            <a:r>
              <a:rPr lang="en-GB" sz="3600" dirty="0" smtClean="0">
                <a:effectLst/>
              </a:rPr>
              <a:t>Tab. 6 Ownership in catering (</a:t>
            </a:r>
            <a:r>
              <a:rPr lang="en-GB" sz="3600" dirty="0" err="1" smtClean="0">
                <a:effectLst/>
              </a:rPr>
              <a:t>Notts</a:t>
            </a:r>
            <a:r>
              <a:rPr lang="en-GB" sz="3600" dirty="0" smtClean="0">
                <a:effectLst/>
              </a:rPr>
              <a:t> 2009)</a:t>
            </a:r>
            <a:endParaRPr lang="en-GB" sz="3600" dirty="0">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080280358"/>
              </p:ext>
            </p:extLst>
          </p:nvPr>
        </p:nvGraphicFramePr>
        <p:xfrm>
          <a:off x="1214414" y="1428736"/>
          <a:ext cx="7668000" cy="2786077"/>
        </p:xfrm>
        <a:graphic>
          <a:graphicData uri="http://schemas.openxmlformats.org/drawingml/2006/table">
            <a:tbl>
              <a:tblPr/>
              <a:tblGrid>
                <a:gridCol w="1917000"/>
                <a:gridCol w="1917000"/>
                <a:gridCol w="1917000"/>
                <a:gridCol w="1917000"/>
              </a:tblGrid>
              <a:tr h="398011">
                <a:tc>
                  <a:txBody>
                    <a:bodyPr/>
                    <a:lstStyle/>
                    <a:p>
                      <a:pPr algn="ctr">
                        <a:lnSpc>
                          <a:spcPct val="115000"/>
                        </a:lnSpc>
                        <a:spcAft>
                          <a:spcPts val="0"/>
                        </a:spcAft>
                      </a:pPr>
                      <a:r>
                        <a:rPr lang="en-US" sz="2000" dirty="0">
                          <a:solidFill>
                            <a:srgbClr val="000000"/>
                          </a:solidFill>
                          <a:latin typeface="Arial"/>
                          <a:ea typeface="SimSun"/>
                          <a:cs typeface="Times New Roman"/>
                        </a:rPr>
                        <a:t>Region of origin</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Mean Years</a:t>
                      </a:r>
                      <a:endParaRPr lang="en-GB" sz="2000">
                        <a:latin typeface="Calibri"/>
                        <a:ea typeface="SimSun"/>
                        <a:cs typeface="Times New Roman"/>
                      </a:endParaRPr>
                    </a:p>
                  </a:txBody>
                  <a:tcPr marL="59055" marR="5905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No.</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 of Total N</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98011">
                <a:tc>
                  <a:txBody>
                    <a:bodyPr/>
                    <a:lstStyle/>
                    <a:p>
                      <a:pPr algn="ctr">
                        <a:lnSpc>
                          <a:spcPct val="115000"/>
                        </a:lnSpc>
                        <a:spcAft>
                          <a:spcPts val="0"/>
                        </a:spcAft>
                      </a:pPr>
                      <a:r>
                        <a:rPr lang="en-US" sz="2000" dirty="0" err="1">
                          <a:solidFill>
                            <a:srgbClr val="000000"/>
                          </a:solidFill>
                          <a:latin typeface="Arial"/>
                          <a:ea typeface="SimSun"/>
                          <a:cs typeface="Times New Roman"/>
                        </a:rPr>
                        <a:t>Dongbei</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2.40</a:t>
                      </a:r>
                      <a:endParaRPr lang="en-GB" sz="2000">
                        <a:latin typeface="Calibri"/>
                        <a:ea typeface="SimSun"/>
                        <a:cs typeface="Times New Roman"/>
                      </a:endParaRPr>
                    </a:p>
                  </a:txBody>
                  <a:tcPr marL="59055" marR="5905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5</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12.5</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r h="398011">
                <a:tc>
                  <a:txBody>
                    <a:bodyPr/>
                    <a:lstStyle/>
                    <a:p>
                      <a:pPr algn="ctr">
                        <a:lnSpc>
                          <a:spcPct val="115000"/>
                        </a:lnSpc>
                        <a:spcAft>
                          <a:spcPts val="0"/>
                        </a:spcAft>
                      </a:pPr>
                      <a:r>
                        <a:rPr lang="en-US" sz="2000" dirty="0" smtClean="0">
                          <a:solidFill>
                            <a:srgbClr val="000000"/>
                          </a:solidFill>
                          <a:latin typeface="Arial"/>
                          <a:ea typeface="SimSun"/>
                          <a:cs typeface="Times New Roman"/>
                        </a:rPr>
                        <a:t>Fujian </a:t>
                      </a:r>
                      <a:endParaRPr lang="en-US" sz="2000" dirty="0">
                        <a:solidFill>
                          <a:srgbClr val="000000"/>
                        </a:solidFill>
                        <a:latin typeface="Arial"/>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dirty="0">
                          <a:solidFill>
                            <a:srgbClr val="000000"/>
                          </a:solidFill>
                          <a:latin typeface="Arial"/>
                          <a:ea typeface="SimSun"/>
                          <a:cs typeface="Times New Roman"/>
                        </a:rPr>
                        <a:t>3.08</a:t>
                      </a:r>
                      <a:endParaRPr lang="en-GB" sz="2000" dirty="0">
                        <a:latin typeface="Calibri"/>
                        <a:ea typeface="SimSun"/>
                        <a:cs typeface="Times New Roman"/>
                      </a:endParaRPr>
                    </a:p>
                  </a:txBody>
                  <a:tcPr marL="59055" marR="5905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13</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32.5</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98011">
                <a:tc>
                  <a:txBody>
                    <a:bodyPr/>
                    <a:lstStyle/>
                    <a:p>
                      <a:pPr algn="ctr">
                        <a:lnSpc>
                          <a:spcPct val="115000"/>
                        </a:lnSpc>
                        <a:spcAft>
                          <a:spcPts val="0"/>
                        </a:spcAft>
                      </a:pPr>
                      <a:r>
                        <a:rPr lang="en-US" sz="2000" dirty="0" smtClean="0">
                          <a:solidFill>
                            <a:srgbClr val="000000"/>
                          </a:solidFill>
                          <a:latin typeface="Arial"/>
                          <a:ea typeface="SimSun"/>
                          <a:cs typeface="Times New Roman"/>
                        </a:rPr>
                        <a:t>Other</a:t>
                      </a:r>
                      <a:r>
                        <a:rPr lang="en-US" sz="2000" baseline="0" dirty="0" smtClean="0">
                          <a:solidFill>
                            <a:srgbClr val="000000"/>
                          </a:solidFill>
                          <a:latin typeface="Arial"/>
                          <a:ea typeface="SimSun"/>
                          <a:cs typeface="Times New Roman"/>
                        </a:rPr>
                        <a:t> region</a:t>
                      </a:r>
                    </a:p>
                  </a:txBody>
                  <a:tcPr marL="59055" marR="5905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dirty="0">
                          <a:solidFill>
                            <a:srgbClr val="000000"/>
                          </a:solidFill>
                          <a:latin typeface="Arial"/>
                          <a:ea typeface="SimSun"/>
                          <a:cs typeface="Times New Roman"/>
                        </a:rPr>
                        <a:t>4.00</a:t>
                      </a:r>
                      <a:endParaRPr lang="en-GB" sz="2000" dirty="0">
                        <a:latin typeface="Calibri"/>
                        <a:ea typeface="SimSun"/>
                        <a:cs typeface="Times New Roman"/>
                      </a:endParaRPr>
                    </a:p>
                  </a:txBody>
                  <a:tcPr marL="59055" marR="5905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dirty="0">
                          <a:solidFill>
                            <a:srgbClr val="000000"/>
                          </a:solidFill>
                          <a:latin typeface="Arial"/>
                          <a:ea typeface="SimSun"/>
                          <a:cs typeface="Times New Roman"/>
                        </a:rPr>
                        <a:t>6</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15.0</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98011">
                <a:tc>
                  <a:txBody>
                    <a:bodyPr/>
                    <a:lstStyle/>
                    <a:p>
                      <a:pPr algn="ctr">
                        <a:lnSpc>
                          <a:spcPct val="115000"/>
                        </a:lnSpc>
                        <a:spcAft>
                          <a:spcPts val="0"/>
                        </a:spcAft>
                      </a:pPr>
                      <a:r>
                        <a:rPr lang="en-US" sz="2000" dirty="0" smtClean="0">
                          <a:solidFill>
                            <a:srgbClr val="000000"/>
                          </a:solidFill>
                          <a:latin typeface="Arial"/>
                          <a:ea typeface="SimSun"/>
                          <a:cs typeface="Times New Roman"/>
                        </a:rPr>
                        <a:t>Hong Kong</a:t>
                      </a:r>
                      <a:endParaRPr lang="en-US" sz="2000" dirty="0">
                        <a:solidFill>
                          <a:srgbClr val="000000"/>
                        </a:solidFill>
                        <a:latin typeface="Arial"/>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dirty="0">
                          <a:solidFill>
                            <a:srgbClr val="000000"/>
                          </a:solidFill>
                          <a:latin typeface="Arial"/>
                          <a:ea typeface="SimSun"/>
                          <a:cs typeface="Times New Roman"/>
                        </a:rPr>
                        <a:t>8.54</a:t>
                      </a:r>
                      <a:endParaRPr lang="en-GB" sz="2000" dirty="0">
                        <a:latin typeface="Calibri"/>
                        <a:ea typeface="SimSun"/>
                        <a:cs typeface="Times New Roman"/>
                      </a:endParaRPr>
                    </a:p>
                  </a:txBody>
                  <a:tcPr marL="59055" marR="5905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dirty="0">
                          <a:solidFill>
                            <a:srgbClr val="000000"/>
                          </a:solidFill>
                          <a:latin typeface="Arial"/>
                          <a:ea typeface="SimSun"/>
                          <a:cs typeface="Times New Roman"/>
                        </a:rPr>
                        <a:t>13</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n-US" sz="2000" dirty="0">
                          <a:solidFill>
                            <a:srgbClr val="000000"/>
                          </a:solidFill>
                          <a:latin typeface="Arial"/>
                          <a:ea typeface="SimSun"/>
                          <a:cs typeface="Times New Roman"/>
                        </a:rPr>
                        <a:t>32.5</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98011">
                <a:tc>
                  <a:txBody>
                    <a:bodyPr/>
                    <a:lstStyle/>
                    <a:p>
                      <a:pPr algn="ctr">
                        <a:lnSpc>
                          <a:spcPct val="115000"/>
                        </a:lnSpc>
                        <a:spcAft>
                          <a:spcPts val="0"/>
                        </a:spcAft>
                      </a:pPr>
                      <a:r>
                        <a:rPr lang="en-US" sz="2000" dirty="0" smtClean="0">
                          <a:solidFill>
                            <a:srgbClr val="000000"/>
                          </a:solidFill>
                          <a:latin typeface="Arial"/>
                          <a:ea typeface="SimSun"/>
                          <a:cs typeface="Times New Roman"/>
                        </a:rPr>
                        <a:t>Other Chinese</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12.33</a:t>
                      </a:r>
                      <a:endParaRPr lang="en-GB" sz="2000">
                        <a:latin typeface="Calibri"/>
                        <a:ea typeface="SimSun"/>
                        <a:cs typeface="Times New Roman"/>
                      </a:endParaRPr>
                    </a:p>
                  </a:txBody>
                  <a:tcPr marL="59055" marR="5905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a:solidFill>
                            <a:srgbClr val="000000"/>
                          </a:solidFill>
                          <a:latin typeface="Arial"/>
                          <a:ea typeface="SimSun"/>
                          <a:cs typeface="Times New Roman"/>
                        </a:rPr>
                        <a:t>3</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dirty="0">
                          <a:solidFill>
                            <a:srgbClr val="000000"/>
                          </a:solidFill>
                          <a:latin typeface="Arial"/>
                          <a:ea typeface="SimSun"/>
                          <a:cs typeface="Times New Roman"/>
                        </a:rPr>
                        <a:t>7.5</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r h="398011">
                <a:tc>
                  <a:txBody>
                    <a:bodyPr/>
                    <a:lstStyle/>
                    <a:p>
                      <a:pPr algn="ctr">
                        <a:lnSpc>
                          <a:spcPct val="115000"/>
                        </a:lnSpc>
                        <a:spcAft>
                          <a:spcPts val="0"/>
                        </a:spcAft>
                      </a:pPr>
                      <a:r>
                        <a:rPr lang="en-US" sz="2000" i="1" dirty="0">
                          <a:solidFill>
                            <a:srgbClr val="000000"/>
                          </a:solidFill>
                          <a:latin typeface="Arial"/>
                          <a:ea typeface="SimSun"/>
                          <a:cs typeface="Times New Roman"/>
                        </a:rPr>
                        <a:t>Total</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i="1">
                          <a:solidFill>
                            <a:srgbClr val="000000"/>
                          </a:solidFill>
                          <a:latin typeface="Arial"/>
                          <a:ea typeface="SimSun"/>
                          <a:cs typeface="Times New Roman"/>
                        </a:rPr>
                        <a:t>5.60</a:t>
                      </a:r>
                      <a:endParaRPr lang="en-GB" sz="2000">
                        <a:latin typeface="Calibri"/>
                        <a:ea typeface="SimSun"/>
                        <a:cs typeface="Times New Roman"/>
                      </a:endParaRPr>
                    </a:p>
                  </a:txBody>
                  <a:tcPr marL="59055" marR="5905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i="1">
                          <a:solidFill>
                            <a:srgbClr val="000000"/>
                          </a:solidFill>
                          <a:latin typeface="Arial"/>
                          <a:ea typeface="SimSun"/>
                          <a:cs typeface="Times New Roman"/>
                        </a:rPr>
                        <a:t>40</a:t>
                      </a:r>
                      <a:endParaRPr lang="en-GB" sz="200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2000" i="1" dirty="0">
                          <a:solidFill>
                            <a:srgbClr val="000000"/>
                          </a:solidFill>
                          <a:latin typeface="Arial"/>
                          <a:ea typeface="SimSun"/>
                          <a:cs typeface="Times New Roman"/>
                        </a:rPr>
                        <a:t>100</a:t>
                      </a:r>
                      <a:endParaRPr lang="en-GB" sz="2000" dirty="0">
                        <a:latin typeface="Calibri"/>
                        <a:ea typeface="SimSun"/>
                        <a:cs typeface="Times New Roman"/>
                      </a:endParaRPr>
                    </a:p>
                  </a:txBody>
                  <a:tcPr marL="59055" marR="590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cxnSp>
        <p:nvCxnSpPr>
          <p:cNvPr id="5" name="Straight Connector 4"/>
          <p:cNvCxnSpPr/>
          <p:nvPr/>
        </p:nvCxnSpPr>
        <p:spPr>
          <a:xfrm>
            <a:off x="1259632" y="2996952"/>
            <a:ext cx="7632848"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4" name="Slide Number Placeholder 3"/>
          <p:cNvSpPr>
            <a:spLocks noGrp="1"/>
          </p:cNvSpPr>
          <p:nvPr>
            <p:ph type="sldNum" sz="quarter" idx="12"/>
          </p:nvPr>
        </p:nvSpPr>
        <p:spPr/>
        <p:txBody>
          <a:bodyPr/>
          <a:lstStyle/>
          <a:p>
            <a:fld id="{E1BE69B8-FE7C-4F47-A567-825BD12C5791}" type="slidenum">
              <a:rPr lang="en-GB" smtClean="0"/>
              <a:pPr/>
              <a:t>21</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8072462" cy="1143000"/>
          </a:xfrm>
        </p:spPr>
        <p:txBody>
          <a:bodyPr>
            <a:normAutofit/>
          </a:bodyPr>
          <a:lstStyle/>
          <a:p>
            <a:r>
              <a:rPr lang="en-GB" sz="3600" dirty="0" smtClean="0">
                <a:effectLst/>
              </a:rPr>
              <a:t>Transnational network and competition </a:t>
            </a:r>
            <a:endParaRPr lang="en-GB" sz="3600" dirty="0">
              <a:effectLst/>
            </a:endParaRPr>
          </a:p>
        </p:txBody>
      </p:sp>
      <p:sp>
        <p:nvSpPr>
          <p:cNvPr id="3" name="Content Placeholder 2"/>
          <p:cNvSpPr>
            <a:spLocks noGrp="1"/>
          </p:cNvSpPr>
          <p:nvPr>
            <p:ph idx="1"/>
          </p:nvPr>
        </p:nvSpPr>
        <p:spPr>
          <a:xfrm>
            <a:off x="1142976" y="1447800"/>
            <a:ext cx="7786742" cy="5195910"/>
          </a:xfrm>
        </p:spPr>
        <p:txBody>
          <a:bodyPr>
            <a:normAutofit fontScale="70000" lnSpcReduction="20000"/>
          </a:bodyPr>
          <a:lstStyle/>
          <a:p>
            <a:pPr marL="0" indent="0">
              <a:lnSpc>
                <a:spcPct val="160000"/>
              </a:lnSpc>
              <a:buNone/>
            </a:pPr>
            <a:r>
              <a:rPr lang="en-GB" sz="2800" i="1" dirty="0" smtClean="0"/>
              <a:t>There is a surplus of labour forces of Chinese doctors than needed across the UK. Hence, this causes mal-competition.  There are about 2000 managers/sub-managers, 5000-6000 Chinese doctors in the field of Chinese medicine in the UK.  Each year, there are labour brokers who work in importing Chinese doctors who wants to come to the UK to pay RMB 80,000 (£8000). The labour broker keeps half of the money, and gives half to the employer. There are ties between employers and labour brokers.  Due to the surfeit of labour force and paucity of labour needs, Chinese doctors pick up the jobs which pay £400-700/month. It’s dreadful. Chinese doctors are exploited by overseas Chinese clinic employers</a:t>
            </a:r>
            <a:r>
              <a:rPr lang="en-GB" sz="2800" dirty="0" smtClean="0"/>
              <a:t>. (Interview 18,   49 years old)</a:t>
            </a:r>
          </a:p>
          <a:p>
            <a:pPr marL="0" indent="0">
              <a:lnSpc>
                <a:spcPct val="160000"/>
              </a:lnSpc>
              <a:buNone/>
            </a:pPr>
            <a:endParaRPr lang="en-GB" sz="2800" dirty="0" smtClean="0"/>
          </a:p>
        </p:txBody>
      </p:sp>
      <p:sp>
        <p:nvSpPr>
          <p:cNvPr id="4" name="Slide Number Placeholder 3"/>
          <p:cNvSpPr>
            <a:spLocks noGrp="1"/>
          </p:cNvSpPr>
          <p:nvPr>
            <p:ph type="sldNum" sz="quarter" idx="12"/>
          </p:nvPr>
        </p:nvSpPr>
        <p:spPr/>
        <p:txBody>
          <a:bodyPr/>
          <a:lstStyle/>
          <a:p>
            <a:fld id="{E1BE69B8-FE7C-4F47-A567-825BD12C5791}" type="slidenum">
              <a:rPr lang="en-GB" smtClean="0"/>
              <a:pPr/>
              <a:t>22</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effectLst/>
              </a:rPr>
              <a:t>Complexity of Chinese migrant workers</a:t>
            </a:r>
            <a:endParaRPr lang="en-GB" sz="3600" dirty="0">
              <a:effectLst/>
            </a:endParaRPr>
          </a:p>
        </p:txBody>
      </p:sp>
      <p:sp>
        <p:nvSpPr>
          <p:cNvPr id="3" name="Content Placeholder 2"/>
          <p:cNvSpPr>
            <a:spLocks noGrp="1"/>
          </p:cNvSpPr>
          <p:nvPr>
            <p:ph idx="1"/>
          </p:nvPr>
        </p:nvSpPr>
        <p:spPr>
          <a:xfrm>
            <a:off x="1142976" y="1447800"/>
            <a:ext cx="8001024" cy="5195910"/>
          </a:xfrm>
        </p:spPr>
        <p:txBody>
          <a:bodyPr>
            <a:normAutofit fontScale="32500" lnSpcReduction="20000"/>
          </a:bodyPr>
          <a:lstStyle/>
          <a:p>
            <a:pPr marL="0" indent="0">
              <a:lnSpc>
                <a:spcPct val="160000"/>
              </a:lnSpc>
              <a:buNone/>
            </a:pPr>
            <a:r>
              <a:rPr lang="en-GB" sz="6200" i="1" dirty="0" smtClean="0"/>
              <a:t>Glasgow is a nice city but the working staffs in the kitchen were really not good.  They all are from a province with only 2-3 years of primary school </a:t>
            </a:r>
            <a:r>
              <a:rPr lang="en-GB" sz="6200" b="1" i="1" u="sng" dirty="0" smtClean="0"/>
              <a:t>education</a:t>
            </a:r>
            <a:r>
              <a:rPr lang="en-GB" sz="6200" i="1" dirty="0" smtClean="0"/>
              <a:t>. Their </a:t>
            </a:r>
            <a:r>
              <a:rPr lang="en-GB" sz="6200" b="1" i="1" u="sng" dirty="0" smtClean="0"/>
              <a:t>working style </a:t>
            </a:r>
            <a:r>
              <a:rPr lang="en-GB" sz="6200" i="1" dirty="0" smtClean="0"/>
              <a:t>is really untrained and unacceptable. For example, there is a rubbish bin in the kitchen, which is for rubbish, can you pour wasted water into the same rubbish bin? When I threw the bin bag, it was always broken due to the water, which was really hard for me to do that, I am not afraid you laugh at me, when my friends in China asked me who I was working with, I told them I was working with a group of animals.  I have to say they are </a:t>
            </a:r>
            <a:r>
              <a:rPr lang="en-GB" sz="6200" b="1" i="1" u="sng" dirty="0" smtClean="0"/>
              <a:t>all peasants</a:t>
            </a:r>
            <a:r>
              <a:rPr lang="en-GB" sz="6200" i="1" dirty="0" smtClean="0"/>
              <a:t>. I used to do </a:t>
            </a:r>
            <a:r>
              <a:rPr lang="en-GB" sz="6200" b="1" i="1" u="sng" dirty="0" smtClean="0"/>
              <a:t>management in factory </a:t>
            </a:r>
            <a:r>
              <a:rPr lang="en-GB" sz="6200" i="1" dirty="0" smtClean="0"/>
              <a:t>in China, so now in kitchen when they asked me to do things, I feel uncomfortable, how dare they ask me to do things! </a:t>
            </a:r>
            <a:r>
              <a:rPr lang="en-GB" sz="5500" dirty="0" smtClean="0"/>
              <a:t>(Interview 10, irregular, male, 37 years old)</a:t>
            </a:r>
          </a:p>
          <a:p>
            <a:pPr marL="0" indent="0">
              <a:lnSpc>
                <a:spcPct val="160000"/>
              </a:lnSpc>
              <a:buNone/>
            </a:pPr>
            <a:endParaRPr lang="en-GB" sz="2800" dirty="0" smtClean="0"/>
          </a:p>
        </p:txBody>
      </p:sp>
      <p:sp>
        <p:nvSpPr>
          <p:cNvPr id="4" name="Slide Number Placeholder 3"/>
          <p:cNvSpPr>
            <a:spLocks noGrp="1"/>
          </p:cNvSpPr>
          <p:nvPr>
            <p:ph type="sldNum" sz="quarter" idx="12"/>
          </p:nvPr>
        </p:nvSpPr>
        <p:spPr/>
        <p:txBody>
          <a:bodyPr/>
          <a:lstStyle/>
          <a:p>
            <a:fld id="{E1BE69B8-FE7C-4F47-A567-825BD12C5791}" type="slidenum">
              <a:rPr lang="en-GB" smtClean="0"/>
              <a:pPr/>
              <a:t>23</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effectLst/>
              </a:rPr>
              <a:t>Regional discrimination</a:t>
            </a:r>
            <a:endParaRPr lang="en-GB" sz="3600" dirty="0">
              <a:effectLst/>
            </a:endParaRPr>
          </a:p>
        </p:txBody>
      </p:sp>
      <p:sp>
        <p:nvSpPr>
          <p:cNvPr id="3" name="Content Placeholder 2"/>
          <p:cNvSpPr>
            <a:spLocks noGrp="1"/>
          </p:cNvSpPr>
          <p:nvPr>
            <p:ph idx="1"/>
          </p:nvPr>
        </p:nvSpPr>
        <p:spPr>
          <a:xfrm>
            <a:off x="1142976" y="1447800"/>
            <a:ext cx="7790712" cy="4800600"/>
          </a:xfrm>
        </p:spPr>
        <p:txBody>
          <a:bodyPr>
            <a:normAutofit fontScale="55000" lnSpcReduction="20000"/>
          </a:bodyPr>
          <a:lstStyle/>
          <a:p>
            <a:pPr marL="0" indent="0">
              <a:lnSpc>
                <a:spcPct val="160000"/>
              </a:lnSpc>
              <a:buNone/>
            </a:pPr>
            <a:r>
              <a:rPr lang="en-GB" i="1" dirty="0" smtClean="0"/>
              <a:t>What I want is to be respected as a </a:t>
            </a:r>
            <a:r>
              <a:rPr lang="en-GB" b="1" i="1" u="sng" dirty="0" smtClean="0"/>
              <a:t>Human Being</a:t>
            </a:r>
            <a:r>
              <a:rPr lang="en-GB" i="1" dirty="0" smtClean="0"/>
              <a:t>, a respectable Chinese......One issue in many Chinese restaurants is </a:t>
            </a:r>
            <a:r>
              <a:rPr lang="en-GB" b="1" i="1" u="sng" dirty="0" smtClean="0"/>
              <a:t>bully</a:t>
            </a:r>
            <a:r>
              <a:rPr lang="en-GB" i="1" dirty="0" smtClean="0"/>
              <a:t>.  In my previous restaurant, there were 11 workers, two </a:t>
            </a:r>
            <a:r>
              <a:rPr lang="en-GB" i="1" dirty="0" err="1" smtClean="0"/>
              <a:t>Dongbeinese</a:t>
            </a:r>
            <a:r>
              <a:rPr lang="en-GB" i="1" dirty="0" smtClean="0"/>
              <a:t>, one </a:t>
            </a:r>
            <a:r>
              <a:rPr lang="en-GB" i="1" dirty="0" err="1" smtClean="0"/>
              <a:t>Shanghainese</a:t>
            </a:r>
            <a:r>
              <a:rPr lang="en-GB" i="1" dirty="0" smtClean="0"/>
              <a:t>, 8 </a:t>
            </a:r>
            <a:r>
              <a:rPr lang="en-GB" i="1" dirty="0" err="1" smtClean="0"/>
              <a:t>Fujianese</a:t>
            </a:r>
            <a:r>
              <a:rPr lang="en-GB" i="1" dirty="0" smtClean="0"/>
              <a:t>.  </a:t>
            </a:r>
            <a:r>
              <a:rPr lang="en-GB" i="1" dirty="0" err="1" smtClean="0"/>
              <a:t>Fujianese</a:t>
            </a:r>
            <a:r>
              <a:rPr lang="en-GB" i="1" dirty="0" smtClean="0"/>
              <a:t> is the most </a:t>
            </a:r>
            <a:r>
              <a:rPr lang="en-GB" b="1" i="1" u="sng" dirty="0" smtClean="0"/>
              <a:t>united group </a:t>
            </a:r>
            <a:r>
              <a:rPr lang="en-GB" i="1" dirty="0" smtClean="0"/>
              <a:t>I have ever seen but they bullied on us. For example, they kept “borrowing”  money from a guy more than 10,000 pounds, and if you ask when their return of the borrowed money, they will answer your money will be returned after we die. it is really torture to him. </a:t>
            </a:r>
          </a:p>
          <a:p>
            <a:pPr marL="0" indent="0">
              <a:lnSpc>
                <a:spcPct val="160000"/>
              </a:lnSpc>
              <a:buNone/>
            </a:pPr>
            <a:r>
              <a:rPr lang="en-GB" i="1" dirty="0" smtClean="0"/>
              <a:t>A Shanghai young guy came here, and had his </a:t>
            </a:r>
            <a:r>
              <a:rPr lang="en-GB" b="1" i="1" u="sng" dirty="0" smtClean="0"/>
              <a:t>passport taken away </a:t>
            </a:r>
            <a:r>
              <a:rPr lang="en-GB" i="1" dirty="0" smtClean="0"/>
              <a:t>from the airport by the boss, and only paid him </a:t>
            </a:r>
            <a:r>
              <a:rPr lang="en-GB" b="1" i="1" u="sng" dirty="0" smtClean="0"/>
              <a:t>£150 per week </a:t>
            </a:r>
            <a:r>
              <a:rPr lang="en-GB" i="1" dirty="0" smtClean="0"/>
              <a:t>for his work, moreover, you have to obey the boss’s order, or you will be fired without any reason or with any reason. …….That is why I want to </a:t>
            </a:r>
            <a:r>
              <a:rPr lang="en-GB" b="1" i="1" u="sng" dirty="0" smtClean="0"/>
              <a:t>organise Chinese worke</a:t>
            </a:r>
            <a:r>
              <a:rPr lang="en-GB" i="1" dirty="0" smtClean="0"/>
              <a:t>rs together and to be united, as I feel we have </a:t>
            </a:r>
            <a:r>
              <a:rPr lang="en-GB" b="1" i="1" u="sng" dirty="0" smtClean="0"/>
              <a:t>less power if separated</a:t>
            </a:r>
            <a:r>
              <a:rPr lang="en-GB" i="1" dirty="0" smtClean="0"/>
              <a:t>. </a:t>
            </a:r>
            <a:r>
              <a:rPr lang="en-GB" dirty="0" smtClean="0"/>
              <a:t>(Interview 17)</a:t>
            </a:r>
          </a:p>
          <a:p>
            <a:pPr marL="0" indent="0">
              <a:lnSpc>
                <a:spcPct val="160000"/>
              </a:lnSpc>
              <a:buNone/>
            </a:pPr>
            <a:endParaRPr lang="en-GB" sz="2800" dirty="0" smtClean="0"/>
          </a:p>
        </p:txBody>
      </p:sp>
      <p:sp>
        <p:nvSpPr>
          <p:cNvPr id="4" name="Slide Number Placeholder 3"/>
          <p:cNvSpPr>
            <a:spLocks noGrp="1"/>
          </p:cNvSpPr>
          <p:nvPr>
            <p:ph type="sldNum" sz="quarter" idx="12"/>
          </p:nvPr>
        </p:nvSpPr>
        <p:spPr/>
        <p:txBody>
          <a:bodyPr/>
          <a:lstStyle/>
          <a:p>
            <a:fld id="{E1BE69B8-FE7C-4F47-A567-825BD12C5791}" type="slidenum">
              <a:rPr lang="en-GB" smtClean="0"/>
              <a:pPr/>
              <a:t>24</a:t>
            </a:fld>
            <a:endParaRPr lang="en-GB"/>
          </a:p>
        </p:txBody>
      </p:sp>
    </p:spTree>
    <p:extLst>
      <p:ext uri="{BB962C8B-B14F-4D97-AF65-F5344CB8AC3E}">
        <p14:creationId xmlns:p14="http://schemas.microsoft.com/office/powerpoint/2010/main" val="37607479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286116" y="1643050"/>
            <a:ext cx="3357586" cy="2143140"/>
            <a:chOff x="2644694" y="2643182"/>
            <a:chExt cx="3429024" cy="2143140"/>
          </a:xfrm>
        </p:grpSpPr>
        <p:sp>
          <p:nvSpPr>
            <p:cNvPr id="37" name="椭圆 36"/>
            <p:cNvSpPr/>
            <p:nvPr/>
          </p:nvSpPr>
          <p:spPr>
            <a:xfrm>
              <a:off x="2644694" y="2643182"/>
              <a:ext cx="3429024" cy="2143140"/>
            </a:xfrm>
            <a:prstGeom prst="ellipse">
              <a:avLst/>
            </a:prstGeom>
            <a:solidFill>
              <a:schemeClr val="accent6">
                <a:lumMod val="20000"/>
                <a:lumOff val="80000"/>
              </a:schemeClr>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5" name="TextBox 4"/>
            <p:cNvSpPr txBox="1"/>
            <p:nvPr/>
          </p:nvSpPr>
          <p:spPr>
            <a:xfrm>
              <a:off x="3286116" y="2786058"/>
              <a:ext cx="2203938" cy="369332"/>
            </a:xfrm>
            <a:prstGeom prst="rect">
              <a:avLst/>
            </a:prstGeom>
            <a:noFill/>
          </p:spPr>
          <p:txBody>
            <a:bodyPr wrap="square" rtlCol="0">
              <a:spAutoFit/>
            </a:bodyPr>
            <a:lstStyle/>
            <a:p>
              <a:pPr lvl="0" algn="ctr"/>
              <a:r>
                <a:rPr lang="en-GB" i="1" u="sng" dirty="0" smtClean="0"/>
                <a:t>Transnational Network</a:t>
              </a:r>
            </a:p>
          </p:txBody>
        </p:sp>
        <p:sp>
          <p:nvSpPr>
            <p:cNvPr id="7" name="TextBox 6"/>
            <p:cNvSpPr txBox="1"/>
            <p:nvPr/>
          </p:nvSpPr>
          <p:spPr>
            <a:xfrm>
              <a:off x="3714744" y="3214686"/>
              <a:ext cx="1500198" cy="369332"/>
            </a:xfrm>
            <a:prstGeom prst="rect">
              <a:avLst/>
            </a:prstGeom>
            <a:noFill/>
            <a:ln>
              <a:solidFill>
                <a:schemeClr val="tx1"/>
              </a:solidFill>
            </a:ln>
          </p:spPr>
          <p:txBody>
            <a:bodyPr wrap="square" rtlCol="0" anchor="ctr">
              <a:spAutoFit/>
            </a:bodyPr>
            <a:lstStyle/>
            <a:p>
              <a:pPr lvl="0" algn="ctr"/>
              <a:r>
                <a:rPr lang="en-GB" dirty="0" smtClean="0"/>
                <a:t>C/L mobility  </a:t>
              </a:r>
              <a:endParaRPr lang="en-GB" dirty="0"/>
            </a:p>
          </p:txBody>
        </p:sp>
        <p:sp>
          <p:nvSpPr>
            <p:cNvPr id="8" name="TextBox 7"/>
            <p:cNvSpPr txBox="1"/>
            <p:nvPr/>
          </p:nvSpPr>
          <p:spPr>
            <a:xfrm>
              <a:off x="2857487" y="3714752"/>
              <a:ext cx="1470067" cy="369332"/>
            </a:xfrm>
            <a:prstGeom prst="rect">
              <a:avLst/>
            </a:prstGeom>
            <a:noFill/>
            <a:ln>
              <a:solidFill>
                <a:schemeClr val="tx1"/>
              </a:solidFill>
            </a:ln>
          </p:spPr>
          <p:txBody>
            <a:bodyPr wrap="square" rtlCol="0" anchor="ctr">
              <a:spAutoFit/>
            </a:bodyPr>
            <a:lstStyle/>
            <a:p>
              <a:pPr lvl="0" algn="ctr"/>
              <a:r>
                <a:rPr lang="en-GB" dirty="0"/>
                <a:t>C</a:t>
              </a:r>
              <a:r>
                <a:rPr lang="en-GB" dirty="0" smtClean="0"/>
                <a:t>ompetition </a:t>
              </a:r>
              <a:endParaRPr lang="en-GB" dirty="0"/>
            </a:p>
          </p:txBody>
        </p:sp>
        <p:sp>
          <p:nvSpPr>
            <p:cNvPr id="9" name="TextBox 8"/>
            <p:cNvSpPr txBox="1"/>
            <p:nvPr/>
          </p:nvSpPr>
          <p:spPr>
            <a:xfrm>
              <a:off x="4714876" y="3714752"/>
              <a:ext cx="1285884" cy="369332"/>
            </a:xfrm>
            <a:prstGeom prst="rect">
              <a:avLst/>
            </a:prstGeom>
            <a:noFill/>
            <a:ln>
              <a:solidFill>
                <a:schemeClr val="tx1"/>
              </a:solidFill>
            </a:ln>
          </p:spPr>
          <p:txBody>
            <a:bodyPr wrap="square" rtlCol="0" anchor="ctr">
              <a:spAutoFit/>
            </a:bodyPr>
            <a:lstStyle/>
            <a:p>
              <a:pPr lvl="0" algn="ctr"/>
              <a:r>
                <a:rPr lang="en-GB" dirty="0" smtClean="0"/>
                <a:t>Ir. workers </a:t>
              </a:r>
              <a:endParaRPr lang="en-GB" dirty="0"/>
            </a:p>
          </p:txBody>
        </p:sp>
        <p:sp>
          <p:nvSpPr>
            <p:cNvPr id="10" name="TextBox 9"/>
            <p:cNvSpPr txBox="1"/>
            <p:nvPr/>
          </p:nvSpPr>
          <p:spPr>
            <a:xfrm>
              <a:off x="3739063" y="4214818"/>
              <a:ext cx="1357322" cy="369332"/>
            </a:xfrm>
            <a:prstGeom prst="rect">
              <a:avLst/>
            </a:prstGeom>
            <a:noFill/>
            <a:ln>
              <a:solidFill>
                <a:schemeClr val="tx1"/>
              </a:solidFill>
            </a:ln>
          </p:spPr>
          <p:txBody>
            <a:bodyPr wrap="square" rtlCol="0" anchor="ctr">
              <a:spAutoFit/>
            </a:bodyPr>
            <a:lstStyle/>
            <a:p>
              <a:pPr lvl="0" algn="ctr"/>
              <a:r>
                <a:rPr lang="en-GB" dirty="0" smtClean="0"/>
                <a:t>Job security </a:t>
              </a:r>
              <a:endParaRPr lang="en-GB" dirty="0"/>
            </a:p>
          </p:txBody>
        </p:sp>
      </p:grpSp>
      <p:grpSp>
        <p:nvGrpSpPr>
          <p:cNvPr id="43" name="组合 42"/>
          <p:cNvGrpSpPr/>
          <p:nvPr/>
        </p:nvGrpSpPr>
        <p:grpSpPr>
          <a:xfrm>
            <a:off x="1214414" y="4143380"/>
            <a:ext cx="3286148" cy="2214578"/>
            <a:chOff x="2714612" y="2714644"/>
            <a:chExt cx="3286148" cy="2214578"/>
          </a:xfrm>
        </p:grpSpPr>
        <p:sp>
          <p:nvSpPr>
            <p:cNvPr id="44" name="椭圆 43"/>
            <p:cNvSpPr/>
            <p:nvPr/>
          </p:nvSpPr>
          <p:spPr>
            <a:xfrm>
              <a:off x="2714612" y="2714644"/>
              <a:ext cx="3286148" cy="2214578"/>
            </a:xfrm>
            <a:prstGeom prst="ellipse">
              <a:avLst/>
            </a:prstGeom>
            <a:solidFill>
              <a:schemeClr val="accent6">
                <a:lumMod val="20000"/>
                <a:lumOff val="80000"/>
              </a:schemeClr>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45" name="TextBox 44"/>
            <p:cNvSpPr txBox="1"/>
            <p:nvPr/>
          </p:nvSpPr>
          <p:spPr>
            <a:xfrm>
              <a:off x="3357554" y="2928958"/>
              <a:ext cx="1928826" cy="369332"/>
            </a:xfrm>
            <a:prstGeom prst="rect">
              <a:avLst/>
            </a:prstGeom>
            <a:noFill/>
          </p:spPr>
          <p:txBody>
            <a:bodyPr wrap="square" rtlCol="0">
              <a:spAutoFit/>
            </a:bodyPr>
            <a:lstStyle/>
            <a:p>
              <a:pPr lvl="0" algn="ctr"/>
              <a:r>
                <a:rPr lang="en-GB" i="1" u="sng" dirty="0" smtClean="0"/>
                <a:t>Worker network</a:t>
              </a:r>
            </a:p>
          </p:txBody>
        </p:sp>
        <p:sp>
          <p:nvSpPr>
            <p:cNvPr id="46" name="TextBox 45"/>
            <p:cNvSpPr txBox="1"/>
            <p:nvPr/>
          </p:nvSpPr>
          <p:spPr>
            <a:xfrm>
              <a:off x="3714744" y="3429024"/>
              <a:ext cx="1357322" cy="369332"/>
            </a:xfrm>
            <a:prstGeom prst="rect">
              <a:avLst/>
            </a:prstGeom>
            <a:noFill/>
            <a:ln>
              <a:solidFill>
                <a:schemeClr val="tx1"/>
              </a:solidFill>
            </a:ln>
          </p:spPr>
          <p:txBody>
            <a:bodyPr wrap="square" rtlCol="0" anchor="ctr">
              <a:spAutoFit/>
            </a:bodyPr>
            <a:lstStyle/>
            <a:p>
              <a:pPr lvl="0" algn="ctr"/>
              <a:r>
                <a:rPr lang="en-GB" dirty="0" smtClean="0"/>
                <a:t>Rural-urban</a:t>
              </a:r>
              <a:endParaRPr lang="en-GB" dirty="0"/>
            </a:p>
          </p:txBody>
        </p:sp>
        <p:sp>
          <p:nvSpPr>
            <p:cNvPr id="47" name="TextBox 46"/>
            <p:cNvSpPr txBox="1"/>
            <p:nvPr/>
          </p:nvSpPr>
          <p:spPr>
            <a:xfrm>
              <a:off x="2857488" y="3929066"/>
              <a:ext cx="1357322" cy="369332"/>
            </a:xfrm>
            <a:prstGeom prst="rect">
              <a:avLst/>
            </a:prstGeom>
            <a:noFill/>
            <a:ln>
              <a:solidFill>
                <a:schemeClr val="tx1"/>
              </a:solidFill>
            </a:ln>
          </p:spPr>
          <p:txBody>
            <a:bodyPr wrap="square" rtlCol="0" anchor="ctr">
              <a:spAutoFit/>
            </a:bodyPr>
            <a:lstStyle/>
            <a:p>
              <a:pPr lvl="0" algn="ctr"/>
              <a:r>
                <a:rPr lang="en-GB" dirty="0" smtClean="0"/>
                <a:t>Education</a:t>
              </a:r>
              <a:endParaRPr lang="en-GB" dirty="0"/>
            </a:p>
          </p:txBody>
        </p:sp>
        <p:sp>
          <p:nvSpPr>
            <p:cNvPr id="48" name="TextBox 47"/>
            <p:cNvSpPr txBox="1"/>
            <p:nvPr/>
          </p:nvSpPr>
          <p:spPr>
            <a:xfrm>
              <a:off x="4500562" y="3929090"/>
              <a:ext cx="1285884" cy="369332"/>
            </a:xfrm>
            <a:prstGeom prst="rect">
              <a:avLst/>
            </a:prstGeom>
            <a:noFill/>
            <a:ln>
              <a:solidFill>
                <a:schemeClr val="tx1"/>
              </a:solidFill>
            </a:ln>
          </p:spPr>
          <p:txBody>
            <a:bodyPr wrap="square" rtlCol="0" anchor="ctr">
              <a:spAutoFit/>
            </a:bodyPr>
            <a:lstStyle/>
            <a:p>
              <a:pPr lvl="0" algn="ctr"/>
              <a:r>
                <a:rPr lang="en-GB" dirty="0" smtClean="0"/>
                <a:t>Occupation</a:t>
              </a:r>
              <a:endParaRPr lang="en-GB" dirty="0"/>
            </a:p>
          </p:txBody>
        </p:sp>
        <p:sp>
          <p:nvSpPr>
            <p:cNvPr id="49" name="TextBox 48"/>
            <p:cNvSpPr txBox="1"/>
            <p:nvPr/>
          </p:nvSpPr>
          <p:spPr>
            <a:xfrm>
              <a:off x="3786182" y="4429156"/>
              <a:ext cx="1214446" cy="369332"/>
            </a:xfrm>
            <a:prstGeom prst="rect">
              <a:avLst/>
            </a:prstGeom>
            <a:noFill/>
            <a:ln>
              <a:solidFill>
                <a:schemeClr val="tx1"/>
              </a:solidFill>
            </a:ln>
          </p:spPr>
          <p:txBody>
            <a:bodyPr wrap="square" rtlCol="0" anchor="ctr">
              <a:spAutoFit/>
            </a:bodyPr>
            <a:lstStyle/>
            <a:p>
              <a:pPr lvl="0" algn="ctr"/>
              <a:r>
                <a:rPr lang="en-GB" dirty="0" smtClean="0"/>
                <a:t>Regional</a:t>
              </a:r>
              <a:endParaRPr lang="en-GB" dirty="0"/>
            </a:p>
          </p:txBody>
        </p:sp>
      </p:grpSp>
      <p:grpSp>
        <p:nvGrpSpPr>
          <p:cNvPr id="50" name="组合 49"/>
          <p:cNvGrpSpPr/>
          <p:nvPr/>
        </p:nvGrpSpPr>
        <p:grpSpPr>
          <a:xfrm>
            <a:off x="5357818" y="4214818"/>
            <a:ext cx="3500462" cy="2357454"/>
            <a:chOff x="2762634" y="2928959"/>
            <a:chExt cx="3117480" cy="2230023"/>
          </a:xfrm>
        </p:grpSpPr>
        <p:sp>
          <p:nvSpPr>
            <p:cNvPr id="51" name="椭圆 50"/>
            <p:cNvSpPr/>
            <p:nvPr/>
          </p:nvSpPr>
          <p:spPr>
            <a:xfrm>
              <a:off x="2762634" y="2928959"/>
              <a:ext cx="3117480" cy="2230023"/>
            </a:xfrm>
            <a:prstGeom prst="ellipse">
              <a:avLst/>
            </a:prstGeom>
            <a:solidFill>
              <a:schemeClr val="accent6">
                <a:lumMod val="20000"/>
                <a:lumOff val="80000"/>
              </a:schemeClr>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52" name="TextBox 51"/>
            <p:cNvSpPr txBox="1"/>
            <p:nvPr/>
          </p:nvSpPr>
          <p:spPr>
            <a:xfrm>
              <a:off x="3207988" y="3064111"/>
              <a:ext cx="1973378" cy="349368"/>
            </a:xfrm>
            <a:prstGeom prst="rect">
              <a:avLst/>
            </a:prstGeom>
            <a:noFill/>
          </p:spPr>
          <p:txBody>
            <a:bodyPr wrap="square" rtlCol="0">
              <a:spAutoFit/>
            </a:bodyPr>
            <a:lstStyle/>
            <a:p>
              <a:pPr lvl="0" algn="ctr"/>
              <a:r>
                <a:rPr lang="en-GB" i="1" u="sng" dirty="0" smtClean="0"/>
                <a:t>Community transition</a:t>
              </a:r>
            </a:p>
          </p:txBody>
        </p:sp>
        <p:sp>
          <p:nvSpPr>
            <p:cNvPr id="53" name="TextBox 52"/>
            <p:cNvSpPr txBox="1"/>
            <p:nvPr/>
          </p:nvSpPr>
          <p:spPr>
            <a:xfrm>
              <a:off x="3335232" y="3537147"/>
              <a:ext cx="1781417" cy="349368"/>
            </a:xfrm>
            <a:prstGeom prst="rect">
              <a:avLst/>
            </a:prstGeom>
            <a:noFill/>
            <a:ln>
              <a:solidFill>
                <a:schemeClr val="tx1"/>
              </a:solidFill>
            </a:ln>
          </p:spPr>
          <p:txBody>
            <a:bodyPr wrap="square" rtlCol="0" anchor="ctr">
              <a:spAutoFit/>
            </a:bodyPr>
            <a:lstStyle/>
            <a:p>
              <a:pPr lvl="0" algn="ctr"/>
              <a:r>
                <a:rPr lang="en-GB" dirty="0" smtClean="0"/>
                <a:t>Student  migration  </a:t>
              </a:r>
              <a:endParaRPr lang="en-GB" dirty="0"/>
            </a:p>
          </p:txBody>
        </p:sp>
        <p:sp>
          <p:nvSpPr>
            <p:cNvPr id="54" name="TextBox 53"/>
            <p:cNvSpPr txBox="1"/>
            <p:nvPr/>
          </p:nvSpPr>
          <p:spPr>
            <a:xfrm>
              <a:off x="2889878" y="4010182"/>
              <a:ext cx="1230078" cy="349368"/>
            </a:xfrm>
            <a:prstGeom prst="rect">
              <a:avLst/>
            </a:prstGeom>
            <a:noFill/>
            <a:ln>
              <a:solidFill>
                <a:schemeClr val="tx1"/>
              </a:solidFill>
            </a:ln>
          </p:spPr>
          <p:txBody>
            <a:bodyPr wrap="square" rtlCol="0" anchor="ctr">
              <a:spAutoFit/>
            </a:bodyPr>
            <a:lstStyle/>
            <a:p>
              <a:pPr lvl="0" algn="ctr"/>
              <a:r>
                <a:rPr lang="en-GB" dirty="0" smtClean="0"/>
                <a:t>Stratification</a:t>
              </a:r>
              <a:endParaRPr lang="en-GB" dirty="0"/>
            </a:p>
          </p:txBody>
        </p:sp>
        <p:sp>
          <p:nvSpPr>
            <p:cNvPr id="55" name="TextBox 54"/>
            <p:cNvSpPr txBox="1"/>
            <p:nvPr/>
          </p:nvSpPr>
          <p:spPr>
            <a:xfrm>
              <a:off x="4321998" y="4010181"/>
              <a:ext cx="1367250" cy="349368"/>
            </a:xfrm>
            <a:prstGeom prst="rect">
              <a:avLst/>
            </a:prstGeom>
            <a:noFill/>
            <a:ln>
              <a:solidFill>
                <a:schemeClr val="tx1"/>
              </a:solidFill>
            </a:ln>
          </p:spPr>
          <p:txBody>
            <a:bodyPr wrap="square" rtlCol="0" anchor="ctr">
              <a:spAutoFit/>
            </a:bodyPr>
            <a:lstStyle/>
            <a:p>
              <a:pPr lvl="0" algn="ctr"/>
              <a:r>
                <a:rPr lang="en-GB" dirty="0" smtClean="0"/>
                <a:t>Fragmentation</a:t>
              </a:r>
              <a:endParaRPr lang="en-GB" dirty="0"/>
            </a:p>
          </p:txBody>
        </p:sp>
        <p:sp>
          <p:nvSpPr>
            <p:cNvPr id="56" name="TextBox 55"/>
            <p:cNvSpPr txBox="1"/>
            <p:nvPr/>
          </p:nvSpPr>
          <p:spPr>
            <a:xfrm>
              <a:off x="3653343" y="4550794"/>
              <a:ext cx="1399684" cy="349368"/>
            </a:xfrm>
            <a:prstGeom prst="rect">
              <a:avLst/>
            </a:prstGeom>
            <a:noFill/>
            <a:ln>
              <a:solidFill>
                <a:schemeClr val="tx1"/>
              </a:solidFill>
            </a:ln>
          </p:spPr>
          <p:txBody>
            <a:bodyPr wrap="square" rtlCol="0" anchor="ctr">
              <a:spAutoFit/>
            </a:bodyPr>
            <a:lstStyle/>
            <a:p>
              <a:pPr lvl="0" algn="ctr"/>
              <a:r>
                <a:rPr lang="en-GB" dirty="0" smtClean="0"/>
                <a:t>D. organisation</a:t>
              </a:r>
              <a:endParaRPr lang="en-GB" dirty="0"/>
            </a:p>
          </p:txBody>
        </p:sp>
      </p:grpSp>
      <p:sp>
        <p:nvSpPr>
          <p:cNvPr id="62" name="左右箭头 4"/>
          <p:cNvSpPr/>
          <p:nvPr/>
        </p:nvSpPr>
        <p:spPr>
          <a:xfrm rot="3441944" flipH="1">
            <a:off x="6097997" y="3855240"/>
            <a:ext cx="478952" cy="6429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endParaRPr lang="en-GB" sz="3100" kern="1200"/>
          </a:p>
        </p:txBody>
      </p:sp>
      <p:sp>
        <p:nvSpPr>
          <p:cNvPr id="63" name="左右箭头 62"/>
          <p:cNvSpPr/>
          <p:nvPr/>
        </p:nvSpPr>
        <p:spPr>
          <a:xfrm>
            <a:off x="4462517" y="5113888"/>
            <a:ext cx="942802" cy="42860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左右箭头 64"/>
          <p:cNvSpPr/>
          <p:nvPr/>
        </p:nvSpPr>
        <p:spPr>
          <a:xfrm rot="2700000" flipH="1" flipV="1">
            <a:off x="5748263" y="3669280"/>
            <a:ext cx="1067303" cy="44812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左右箭头 65"/>
          <p:cNvSpPr/>
          <p:nvPr/>
        </p:nvSpPr>
        <p:spPr>
          <a:xfrm rot="-2700000">
            <a:off x="3059699" y="3672533"/>
            <a:ext cx="1058262" cy="4041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标题 66"/>
          <p:cNvSpPr>
            <a:spLocks noGrp="1"/>
          </p:cNvSpPr>
          <p:nvPr>
            <p:ph type="title"/>
          </p:nvPr>
        </p:nvSpPr>
        <p:spPr>
          <a:xfrm>
            <a:off x="1000100" y="274638"/>
            <a:ext cx="7933588" cy="1143000"/>
          </a:xfrm>
        </p:spPr>
        <p:txBody>
          <a:bodyPr>
            <a:normAutofit/>
          </a:bodyPr>
          <a:lstStyle/>
          <a:p>
            <a:r>
              <a:rPr lang="en-GB" sz="3600" dirty="0" smtClean="0">
                <a:effectLst/>
              </a:rPr>
              <a:t>Disempowerment: factors and processing </a:t>
            </a:r>
            <a:endParaRPr lang="en-GB" sz="3600" dirty="0">
              <a:effectLst/>
            </a:endParaRPr>
          </a:p>
        </p:txBody>
      </p:sp>
      <p:sp>
        <p:nvSpPr>
          <p:cNvPr id="2" name="Slide Number Placeholder 1"/>
          <p:cNvSpPr>
            <a:spLocks noGrp="1"/>
          </p:cNvSpPr>
          <p:nvPr>
            <p:ph type="sldNum" sz="quarter" idx="12"/>
          </p:nvPr>
        </p:nvSpPr>
        <p:spPr/>
        <p:txBody>
          <a:bodyPr/>
          <a:lstStyle/>
          <a:p>
            <a:fld id="{E1BE69B8-FE7C-4F47-A567-825BD12C5791}" type="slidenum">
              <a:rPr lang="en-GB" smtClean="0"/>
              <a:pPr/>
              <a:t>25</a:t>
            </a:fld>
            <a:endParaRPr lang="en-GB"/>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GB" sz="3600" dirty="0" smtClean="0">
                <a:effectLst/>
              </a:rPr>
              <a:t>Conclusion and implications (1)</a:t>
            </a:r>
            <a:endParaRPr lang="en-GB" sz="3600" dirty="0">
              <a:effectLst/>
            </a:endParaRPr>
          </a:p>
        </p:txBody>
      </p:sp>
      <p:sp>
        <p:nvSpPr>
          <p:cNvPr id="3" name="内容占位符 2"/>
          <p:cNvSpPr>
            <a:spLocks noGrp="1"/>
          </p:cNvSpPr>
          <p:nvPr>
            <p:ph idx="1"/>
          </p:nvPr>
        </p:nvSpPr>
        <p:spPr>
          <a:xfrm>
            <a:off x="1000100" y="1447800"/>
            <a:ext cx="7964388" cy="4838720"/>
          </a:xfrm>
        </p:spPr>
        <p:txBody>
          <a:bodyPr>
            <a:noAutofit/>
          </a:bodyPr>
          <a:lstStyle/>
          <a:p>
            <a:pPr marL="539496" indent="-457200">
              <a:spcBef>
                <a:spcPts val="0"/>
              </a:spcBef>
              <a:spcAft>
                <a:spcPts val="600"/>
              </a:spcAft>
              <a:buFont typeface="+mj-lt"/>
              <a:buAutoNum type="arabicPeriod"/>
            </a:pPr>
            <a:r>
              <a:rPr lang="en-GB" sz="2200" dirty="0" smtClean="0"/>
              <a:t>Generally, poor working conditions and vulnerability of Chinese migrant workers, which are caused by many factors, represent low level of Chinese community cohesion and integration </a:t>
            </a:r>
          </a:p>
          <a:p>
            <a:pPr marL="539496" indent="-457200">
              <a:spcBef>
                <a:spcPts val="0"/>
              </a:spcBef>
              <a:spcAft>
                <a:spcPts val="600"/>
              </a:spcAft>
              <a:buFont typeface="+mj-lt"/>
              <a:buAutoNum type="arabicPeriod"/>
            </a:pPr>
            <a:r>
              <a:rPr lang="en-GB" sz="2200" dirty="0" smtClean="0"/>
              <a:t>Against labour exploitation and social powerless, class consciousness is an important for not only Chinese migrant workers to develop their collective identity, awareness and actions to protect their rights, but also host society to understand, empower and help them for better integration.  </a:t>
            </a:r>
            <a:endParaRPr lang="en-GB" sz="2200" dirty="0"/>
          </a:p>
          <a:p>
            <a:pPr marL="539496" indent="-457200">
              <a:spcBef>
                <a:spcPts val="0"/>
              </a:spcBef>
              <a:spcAft>
                <a:spcPts val="600"/>
              </a:spcAft>
              <a:buFont typeface="+mj-lt"/>
              <a:buAutoNum type="arabicPeriod"/>
            </a:pPr>
            <a:r>
              <a:rPr lang="en-GB" sz="2200" dirty="0" smtClean="0"/>
              <a:t>The existence and functions of class consciousness cannot be overestimated as many factors influencing the formation and spread of class consciousness among Chinese migrant workers.</a:t>
            </a:r>
          </a:p>
          <a:p>
            <a:pPr>
              <a:buNone/>
            </a:pPr>
            <a:endParaRPr lang="en-GB" sz="2000" dirty="0"/>
          </a:p>
        </p:txBody>
      </p:sp>
      <p:sp>
        <p:nvSpPr>
          <p:cNvPr id="4" name="Slide Number Placeholder 3"/>
          <p:cNvSpPr>
            <a:spLocks noGrp="1"/>
          </p:cNvSpPr>
          <p:nvPr>
            <p:ph type="sldNum" sz="quarter" idx="12"/>
          </p:nvPr>
        </p:nvSpPr>
        <p:spPr/>
        <p:txBody>
          <a:bodyPr/>
          <a:lstStyle/>
          <a:p>
            <a:fld id="{E1BE69B8-FE7C-4F47-A567-825BD12C5791}" type="slidenum">
              <a:rPr lang="en-GB" smtClean="0"/>
              <a:pPr/>
              <a:t>26</a:t>
            </a:fld>
            <a:endParaRPr lang="en-GB"/>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GB" sz="3600" dirty="0" smtClean="0">
                <a:effectLst/>
              </a:rPr>
              <a:t> Conclusion and implications (2)</a:t>
            </a:r>
            <a:endParaRPr lang="en-GB" sz="3600" dirty="0">
              <a:effectLst/>
            </a:endParaRPr>
          </a:p>
        </p:txBody>
      </p:sp>
      <p:sp>
        <p:nvSpPr>
          <p:cNvPr id="3" name="内容占位符 2"/>
          <p:cNvSpPr>
            <a:spLocks noGrp="1"/>
          </p:cNvSpPr>
          <p:nvPr>
            <p:ph idx="1"/>
          </p:nvPr>
        </p:nvSpPr>
        <p:spPr>
          <a:xfrm>
            <a:off x="1000100" y="1447800"/>
            <a:ext cx="7964388" cy="4838720"/>
          </a:xfrm>
        </p:spPr>
        <p:txBody>
          <a:bodyPr>
            <a:noAutofit/>
          </a:bodyPr>
          <a:lstStyle/>
          <a:p>
            <a:pPr marL="539496" indent="-457200">
              <a:spcBef>
                <a:spcPts val="0"/>
              </a:spcBef>
              <a:spcAft>
                <a:spcPts val="600"/>
              </a:spcAft>
              <a:buFont typeface="+mj-lt"/>
              <a:buAutoNum type="arabicPeriod" startAt="4"/>
            </a:pPr>
            <a:r>
              <a:rPr lang="en-GB" altLang="zh-CN" sz="2200" dirty="0" smtClean="0"/>
              <a:t>Our research in East Midlands suggests that disempowerment against class consciousness in the UK is related to many factors: transnational network for capital and labour mobility, Chinese community transition driven by Chinese student migration,  fragmented workers’ network caused by rural-urban division and other factors in China</a:t>
            </a:r>
          </a:p>
          <a:p>
            <a:pPr marL="539496" indent="-457200">
              <a:spcBef>
                <a:spcPts val="0"/>
              </a:spcBef>
              <a:spcAft>
                <a:spcPts val="600"/>
              </a:spcAft>
              <a:buFont typeface="+mj-lt"/>
              <a:buAutoNum type="arabicPeriod" startAt="4"/>
            </a:pPr>
            <a:r>
              <a:rPr lang="en-GB" sz="2200" dirty="0" smtClean="0"/>
              <a:t>Compared with in our empirical study in Italy,  weak class consciousness in the UK is related to many factors:  shortage of regular labourers, government migration policy, dysfunction of traditional Chinese organisation</a:t>
            </a:r>
          </a:p>
          <a:p>
            <a:pPr marL="539496" indent="-457200">
              <a:spcBef>
                <a:spcPts val="0"/>
              </a:spcBef>
              <a:spcAft>
                <a:spcPts val="600"/>
              </a:spcAft>
              <a:buFont typeface="+mj-lt"/>
              <a:buAutoNum type="arabicPeriod" startAt="4"/>
            </a:pPr>
            <a:r>
              <a:rPr lang="en-GB" sz="2200" dirty="0" smtClean="0"/>
              <a:t>Disempowerment identified is also related to both the disconnection with the wider society, and fragmentation inside caused by many factors before international migration</a:t>
            </a:r>
          </a:p>
          <a:p>
            <a:pPr>
              <a:buNone/>
            </a:pPr>
            <a:endParaRPr lang="en-GB" sz="2000" dirty="0"/>
          </a:p>
        </p:txBody>
      </p:sp>
      <p:sp>
        <p:nvSpPr>
          <p:cNvPr id="4" name="Slide Number Placeholder 3"/>
          <p:cNvSpPr>
            <a:spLocks noGrp="1"/>
          </p:cNvSpPr>
          <p:nvPr>
            <p:ph type="sldNum" sz="quarter" idx="12"/>
          </p:nvPr>
        </p:nvSpPr>
        <p:spPr/>
        <p:txBody>
          <a:bodyPr/>
          <a:lstStyle/>
          <a:p>
            <a:fld id="{E1BE69B8-FE7C-4F47-A567-825BD12C5791}" type="slidenum">
              <a:rPr lang="en-GB" smtClean="0"/>
              <a:pPr/>
              <a:t>27</a:t>
            </a:fld>
            <a:endParaRPr lang="en-GB"/>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GB" sz="3600" dirty="0" smtClean="0">
                <a:effectLst/>
              </a:rPr>
              <a:t> Conclusion and implications (3)</a:t>
            </a:r>
            <a:endParaRPr lang="en-GB" sz="3600" dirty="0">
              <a:effectLst/>
            </a:endParaRPr>
          </a:p>
        </p:txBody>
      </p:sp>
      <p:sp>
        <p:nvSpPr>
          <p:cNvPr id="3" name="内容占位符 2"/>
          <p:cNvSpPr>
            <a:spLocks noGrp="1"/>
          </p:cNvSpPr>
          <p:nvPr>
            <p:ph idx="1"/>
          </p:nvPr>
        </p:nvSpPr>
        <p:spPr>
          <a:xfrm>
            <a:off x="1000100" y="1447800"/>
            <a:ext cx="7964388" cy="4838720"/>
          </a:xfrm>
        </p:spPr>
        <p:txBody>
          <a:bodyPr>
            <a:noAutofit/>
          </a:bodyPr>
          <a:lstStyle/>
          <a:p>
            <a:pPr marL="539496" indent="-457200">
              <a:spcBef>
                <a:spcPts val="0"/>
              </a:spcBef>
              <a:spcAft>
                <a:spcPts val="600"/>
              </a:spcAft>
              <a:buFont typeface="+mj-lt"/>
              <a:buAutoNum type="arabicPeriod" startAt="7"/>
            </a:pPr>
            <a:r>
              <a:rPr lang="en-GB" sz="2200" dirty="0" smtClean="0"/>
              <a:t>The responsibilities of global universities for diasporic Chinese community cohesion and integration, positive impact on empowering Chinese migrant workers. </a:t>
            </a:r>
          </a:p>
          <a:p>
            <a:pPr marL="539496" indent="-457200">
              <a:spcBef>
                <a:spcPts val="0"/>
              </a:spcBef>
              <a:spcAft>
                <a:spcPts val="600"/>
              </a:spcAft>
              <a:buFont typeface="+mj-lt"/>
              <a:buAutoNum type="arabicPeriod" startAt="7"/>
            </a:pPr>
            <a:r>
              <a:rPr lang="en-GB" altLang="zh-CN" sz="2200" dirty="0"/>
              <a:t>For empowerment process, a potential intervention point is mobilising and organising volunteer students to </a:t>
            </a:r>
            <a:r>
              <a:rPr lang="en-GB" altLang="zh-CN" sz="2200" dirty="0" smtClean="0"/>
              <a:t>participate and </a:t>
            </a:r>
            <a:r>
              <a:rPr lang="en-GB" altLang="zh-CN" sz="2200" dirty="0"/>
              <a:t>contribute to local Chinese community projects, which </a:t>
            </a:r>
            <a:r>
              <a:rPr lang="en-GB" altLang="zh-CN" sz="2200" dirty="0" smtClean="0"/>
              <a:t>is dependent upon many </a:t>
            </a:r>
            <a:r>
              <a:rPr lang="en-GB" altLang="zh-CN" sz="2200" dirty="0"/>
              <a:t>other </a:t>
            </a:r>
            <a:r>
              <a:rPr lang="en-GB" altLang="zh-CN" sz="2200" dirty="0" smtClean="0"/>
              <a:t>conditions, including global citizenship education, university mission and commitment </a:t>
            </a:r>
            <a:r>
              <a:rPr lang="en-GB" altLang="zh-CN" sz="2400" dirty="0" smtClean="0"/>
              <a:t>     </a:t>
            </a:r>
            <a:endParaRPr lang="en-GB" altLang="zh-CN" sz="2400" dirty="0"/>
          </a:p>
          <a:p>
            <a:pPr marL="539496" indent="-457200">
              <a:spcBef>
                <a:spcPts val="0"/>
              </a:spcBef>
              <a:spcAft>
                <a:spcPts val="600"/>
              </a:spcAft>
              <a:buFont typeface="+mj-lt"/>
              <a:buAutoNum type="arabicPeriod" startAt="7"/>
            </a:pPr>
            <a:r>
              <a:rPr lang="en-GB" sz="2200" dirty="0" smtClean="0"/>
              <a:t>This research calls for bringing class back in international migration and diaspora studies, to take into account suffering, voices, needs and potential of Chinese migrant workers.</a:t>
            </a:r>
          </a:p>
        </p:txBody>
      </p:sp>
      <p:sp>
        <p:nvSpPr>
          <p:cNvPr id="4" name="Slide Number Placeholder 3"/>
          <p:cNvSpPr>
            <a:spLocks noGrp="1"/>
          </p:cNvSpPr>
          <p:nvPr>
            <p:ph type="sldNum" sz="quarter" idx="12"/>
          </p:nvPr>
        </p:nvSpPr>
        <p:spPr/>
        <p:txBody>
          <a:bodyPr/>
          <a:lstStyle/>
          <a:p>
            <a:fld id="{E1BE69B8-FE7C-4F47-A567-825BD12C5791}" type="slidenum">
              <a:rPr lang="en-GB" smtClean="0"/>
              <a:pPr/>
              <a:t>28</a:t>
            </a:fld>
            <a:endParaRPr lang="en-GB"/>
          </a:p>
        </p:txBody>
      </p:sp>
    </p:spTree>
    <p:extLst>
      <p:ext uri="{BB962C8B-B14F-4D97-AF65-F5344CB8AC3E}">
        <p14:creationId xmlns:p14="http://schemas.microsoft.com/office/powerpoint/2010/main" val="4158087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effectLst/>
              </a:rPr>
              <a:t>  Promotion </a:t>
            </a:r>
            <a:endParaRPr lang="en-GB" sz="3600" dirty="0">
              <a:effectLst/>
            </a:endParaRPr>
          </a:p>
        </p:txBody>
      </p:sp>
      <p:sp>
        <p:nvSpPr>
          <p:cNvPr id="3" name="Content Placeholder 2"/>
          <p:cNvSpPr>
            <a:spLocks noGrp="1"/>
          </p:cNvSpPr>
          <p:nvPr>
            <p:ph idx="1"/>
          </p:nvPr>
        </p:nvSpPr>
        <p:spPr>
          <a:xfrm>
            <a:off x="1142976" y="1447800"/>
            <a:ext cx="7790712" cy="4800600"/>
          </a:xfrm>
        </p:spPr>
        <p:txBody>
          <a:bodyPr>
            <a:normAutofit fontScale="92500" lnSpcReduction="10000"/>
          </a:bodyPr>
          <a:lstStyle/>
          <a:p>
            <a:pPr>
              <a:lnSpc>
                <a:spcPct val="200000"/>
              </a:lnSpc>
              <a:buFont typeface="Wingdings" pitchFamily="2" charset="2"/>
              <a:buChar char="Ø"/>
            </a:pPr>
            <a:r>
              <a:rPr lang="en-GB" sz="2400" dirty="0" smtClean="0"/>
              <a:t>Joint publication: </a:t>
            </a:r>
            <a:r>
              <a:rPr lang="en-GB" sz="2400" i="1" dirty="0" smtClean="0"/>
              <a:t>The International Journal of Diaspora Chinese Studies </a:t>
            </a:r>
            <a:r>
              <a:rPr lang="en-GB" sz="2400" dirty="0" smtClean="0"/>
              <a:t>(</a:t>
            </a:r>
            <a:r>
              <a:rPr lang="en-US" altLang="zh-CN" sz="2400" dirty="0" smtClean="0"/>
              <a:t>《</a:t>
            </a:r>
            <a:r>
              <a:rPr lang="zh-CN" altLang="en-US" sz="2400" dirty="0" smtClean="0"/>
              <a:t>华人研究国际杂志</a:t>
            </a:r>
            <a:r>
              <a:rPr lang="en-US" altLang="zh-CN" sz="2400" dirty="0" smtClean="0"/>
              <a:t>》</a:t>
            </a:r>
            <a:r>
              <a:rPr lang="en-GB" sz="2400" dirty="0" smtClean="0"/>
              <a:t>)</a:t>
            </a:r>
          </a:p>
          <a:p>
            <a:pPr>
              <a:lnSpc>
                <a:spcPct val="200000"/>
              </a:lnSpc>
              <a:buFont typeface="Wingdings" pitchFamily="2" charset="2"/>
              <a:buChar char="Ø"/>
            </a:pPr>
            <a:r>
              <a:rPr lang="en-GB" sz="2400" dirty="0" smtClean="0"/>
              <a:t>Edited volume: </a:t>
            </a:r>
            <a:r>
              <a:rPr lang="en-GB" sz="2400" i="1" dirty="0" smtClean="0"/>
              <a:t> Chinese Higher Education Reform and Social Justice </a:t>
            </a:r>
            <a:r>
              <a:rPr lang="en-GB" sz="2400" dirty="0" smtClean="0"/>
              <a:t>(by Bin Wu and John Morgan, Routledge, 2016)</a:t>
            </a:r>
            <a:r>
              <a:rPr lang="en-GB" sz="2400" i="1" dirty="0" smtClean="0"/>
              <a:t> </a:t>
            </a:r>
            <a:endParaRPr lang="en-GB" sz="2400" dirty="0" smtClean="0"/>
          </a:p>
          <a:p>
            <a:pPr>
              <a:lnSpc>
                <a:spcPct val="200000"/>
              </a:lnSpc>
              <a:buFont typeface="Wingdings" pitchFamily="2" charset="2"/>
              <a:buChar char="Ø"/>
            </a:pPr>
            <a:r>
              <a:rPr lang="en-US" altLang="zh-CN" sz="2400" dirty="0" smtClean="0"/>
              <a:t>Special</a:t>
            </a:r>
            <a:r>
              <a:rPr lang="en-GB" altLang="zh-CN" sz="2400" dirty="0" smtClean="0"/>
              <a:t> Issue of the </a:t>
            </a:r>
            <a:r>
              <a:rPr lang="en-GB" altLang="zh-CN" sz="2400" i="1" dirty="0" smtClean="0"/>
              <a:t>Journal of Chinese Overseas: </a:t>
            </a:r>
          </a:p>
          <a:p>
            <a:pPr>
              <a:lnSpc>
                <a:spcPct val="200000"/>
              </a:lnSpc>
              <a:buNone/>
            </a:pPr>
            <a:r>
              <a:rPr lang="en-GB" altLang="zh-CN" sz="2400" i="1" dirty="0" smtClean="0"/>
              <a:t>    </a:t>
            </a:r>
            <a:r>
              <a:rPr lang="en-GB" altLang="zh-CN" sz="2400" dirty="0" smtClean="0"/>
              <a:t>Chinese student integration and local </a:t>
            </a:r>
            <a:r>
              <a:rPr lang="en-GB" altLang="zh-CN" sz="2400" dirty="0"/>
              <a:t>engagement </a:t>
            </a:r>
            <a:r>
              <a:rPr lang="en-GB" altLang="zh-CN" sz="2400" dirty="0" smtClean="0"/>
              <a:t>(Guest editors: Bin </a:t>
            </a:r>
            <a:r>
              <a:rPr lang="en-GB" altLang="zh-CN" sz="2400" dirty="0"/>
              <a:t>Wu and Stig </a:t>
            </a:r>
            <a:r>
              <a:rPr lang="en-GB" altLang="zh-CN" sz="2400" dirty="0" smtClean="0"/>
              <a:t>Thøgersen, 2016)</a:t>
            </a:r>
          </a:p>
          <a:p>
            <a:pPr>
              <a:lnSpc>
                <a:spcPct val="200000"/>
              </a:lnSpc>
              <a:buNone/>
            </a:pPr>
            <a:endParaRPr lang="en-GB" altLang="zh-CN" sz="2400" dirty="0" smtClean="0"/>
          </a:p>
        </p:txBody>
      </p:sp>
    </p:spTree>
    <p:extLst>
      <p:ext uri="{BB962C8B-B14F-4D97-AF65-F5344CB8AC3E}">
        <p14:creationId xmlns:p14="http://schemas.microsoft.com/office/powerpoint/2010/main" val="25343083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772816"/>
            <a:ext cx="7498080" cy="1143000"/>
          </a:xfrm>
        </p:spPr>
        <p:txBody>
          <a:bodyPr/>
          <a:lstStyle/>
          <a:p>
            <a:pPr algn="ctr"/>
            <a:r>
              <a:rPr lang="en-GB" altLang="zh-CN" dirty="0" smtClean="0"/>
              <a:t>MANY  THANKS!</a:t>
            </a:r>
            <a:endParaRPr lang="zh-CN" altLang="en-US" dirty="0"/>
          </a:p>
        </p:txBody>
      </p:sp>
      <p:sp>
        <p:nvSpPr>
          <p:cNvPr id="4" name="Slide Number Placeholder 3"/>
          <p:cNvSpPr>
            <a:spLocks noGrp="1"/>
          </p:cNvSpPr>
          <p:nvPr>
            <p:ph type="sldNum" sz="quarter" idx="12"/>
          </p:nvPr>
        </p:nvSpPr>
        <p:spPr/>
        <p:txBody>
          <a:bodyPr/>
          <a:lstStyle/>
          <a:p>
            <a:fld id="{E1BE69B8-FE7C-4F47-A567-825BD12C5791}" type="slidenum">
              <a:rPr lang="en-GB" smtClean="0"/>
              <a:pPr/>
              <a:t>30</a:t>
            </a:fld>
            <a:endParaRPr lang="en-GB"/>
          </a:p>
        </p:txBody>
      </p:sp>
    </p:spTree>
    <p:extLst>
      <p:ext uri="{BB962C8B-B14F-4D97-AF65-F5344CB8AC3E}">
        <p14:creationId xmlns:p14="http://schemas.microsoft.com/office/powerpoint/2010/main" val="25809336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9013</TotalTime>
  <Words>1946</Words>
  <Application>Microsoft Office PowerPoint</Application>
  <PresentationFormat>On-screen Show (4:3)</PresentationFormat>
  <Paragraphs>350</Paragraphs>
  <Slides>30</Slides>
  <Notes>7</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Solstice</vt:lpstr>
      <vt:lpstr>Class consciousness and disempowerment of Chinese migrant workers in transitional communities:   Why does it matter for Chinese communities in UK?</vt:lpstr>
      <vt:lpstr> Content </vt:lpstr>
      <vt:lpstr>  Why this topic? Pope Francis visit to Prato (10/11/15) and a fire tragedy (1/12/2013)</vt:lpstr>
      <vt:lpstr>What do we learn from tragedies? (2013 Prato, 2004 Morecambe, 2000 Dova)</vt:lpstr>
      <vt:lpstr>   Chinese communities in the UK</vt:lpstr>
      <vt:lpstr>Understanding Chinese migrant workers: Perspectives and limitations</vt:lpstr>
      <vt:lpstr>Empowering migrant workers in China:                   two approaches</vt:lpstr>
      <vt:lpstr>    Journey of my research</vt:lpstr>
      <vt:lpstr>   Research questions</vt:lpstr>
      <vt:lpstr>Figure 1 Research framework</vt:lpstr>
      <vt:lpstr>PowerPoint Presentation</vt:lpstr>
      <vt:lpstr>PowerPoint Presentation</vt:lpstr>
      <vt:lpstr>PowerPoint Presentation</vt:lpstr>
      <vt:lpstr>PowerPoint Presentation</vt:lpstr>
      <vt:lpstr>PowerPoint Presentation</vt:lpstr>
      <vt:lpstr>Tab.1 Case of Nottingham Chinese community (UK Census 2001, 2011)</vt:lpstr>
      <vt:lpstr>Tab. 2 Nott Chinese community surveys</vt:lpstr>
      <vt:lpstr>Tab. 3 Knowing community organisation?</vt:lpstr>
      <vt:lpstr>Tab. 4  Awareness of community events (%)</vt:lpstr>
      <vt:lpstr>Tab. 5 Social network of local residents</vt:lpstr>
      <vt:lpstr>Tab. 6 Ownership in catering (Notts 2009)</vt:lpstr>
      <vt:lpstr>Transnational network and competition </vt:lpstr>
      <vt:lpstr>Complexity of Chinese migrant workers</vt:lpstr>
      <vt:lpstr>Regional discrimination</vt:lpstr>
      <vt:lpstr>Disempowerment: factors and processing </vt:lpstr>
      <vt:lpstr>Conclusion and implications (1)</vt:lpstr>
      <vt:lpstr> Conclusion and implications (2)</vt:lpstr>
      <vt:lpstr> Conclusion and implications (3)</vt:lpstr>
      <vt:lpstr>  Promotion </vt:lpstr>
      <vt:lpstr>MANY  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student mobility &amp; Diaspora community involvement: Geography pattern of the growth &amp; distribution of Chinese population across England</dc:title>
  <dc:creator>Administrator</dc:creator>
  <cp:lastModifiedBy>Emilie Servas</cp:lastModifiedBy>
  <cp:revision>518</cp:revision>
  <cp:lastPrinted>2016-01-20T15:17:14Z</cp:lastPrinted>
  <dcterms:created xsi:type="dcterms:W3CDTF">2013-08-30T15:34:11Z</dcterms:created>
  <dcterms:modified xsi:type="dcterms:W3CDTF">2016-01-21T10:01:29Z</dcterms:modified>
</cp:coreProperties>
</file>