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6" r:id="rId4"/>
    <p:sldId id="258" r:id="rId5"/>
    <p:sldId id="267" r:id="rId6"/>
    <p:sldId id="277" r:id="rId7"/>
    <p:sldId id="279" r:id="rId8"/>
    <p:sldId id="278" r:id="rId9"/>
    <p:sldId id="260" r:id="rId10"/>
    <p:sldId id="261" r:id="rId11"/>
    <p:sldId id="262" r:id="rId12"/>
    <p:sldId id="263" r:id="rId13"/>
    <p:sldId id="264" r:id="rId14"/>
    <p:sldId id="265" r:id="rId15"/>
    <p:sldId id="268" r:id="rId16"/>
    <p:sldId id="269" r:id="rId17"/>
    <p:sldId id="270" r:id="rId18"/>
    <p:sldId id="271" r:id="rId19"/>
    <p:sldId id="273" r:id="rId20"/>
    <p:sldId id="276"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80" d="100"/>
          <a:sy n="80" d="100"/>
        </p:scale>
        <p:origin x="9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787E28-3673-4C73-99A8-4076847783D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354424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87E28-3673-4C73-99A8-4076847783D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369415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87E28-3673-4C73-99A8-4076847783D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413876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87E28-3673-4C73-99A8-4076847783D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234914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87E28-3673-4C73-99A8-4076847783D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91425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787E28-3673-4C73-99A8-4076847783D5}"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50804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787E28-3673-4C73-99A8-4076847783D5}"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392576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787E28-3673-4C73-99A8-4076847783D5}"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29671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87E28-3673-4C73-99A8-4076847783D5}"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318176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87E28-3673-4C73-99A8-4076847783D5}"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292745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87E28-3673-4C73-99A8-4076847783D5}"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0B9DE-CEBE-495A-BD95-F5CEB9D354F0}" type="slidenum">
              <a:rPr lang="en-US" smtClean="0"/>
              <a:t>‹#›</a:t>
            </a:fld>
            <a:endParaRPr lang="en-US"/>
          </a:p>
        </p:txBody>
      </p:sp>
    </p:spTree>
    <p:extLst>
      <p:ext uri="{BB962C8B-B14F-4D97-AF65-F5344CB8AC3E}">
        <p14:creationId xmlns:p14="http://schemas.microsoft.com/office/powerpoint/2010/main" val="214466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87E28-3673-4C73-99A8-4076847783D5}" type="datetimeFigureOut">
              <a:rPr lang="en-US" smtClean="0"/>
              <a:t>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B9DE-CEBE-495A-BD95-F5CEB9D354F0}" type="slidenum">
              <a:rPr lang="en-US" smtClean="0"/>
              <a:t>‹#›</a:t>
            </a:fld>
            <a:endParaRPr lang="en-US"/>
          </a:p>
        </p:txBody>
      </p:sp>
    </p:spTree>
    <p:extLst>
      <p:ext uri="{BB962C8B-B14F-4D97-AF65-F5344CB8AC3E}">
        <p14:creationId xmlns:p14="http://schemas.microsoft.com/office/powerpoint/2010/main" val="7155293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8694" y="2493962"/>
            <a:ext cx="9144000" cy="2387600"/>
          </a:xfrm>
        </p:spPr>
        <p:txBody>
          <a:bodyPr>
            <a:normAutofit fontScale="90000"/>
          </a:bodyPr>
          <a:lstStyle/>
          <a:p>
            <a:r>
              <a:rPr lang="ro-RO" dirty="0" smtClean="0">
                <a:latin typeface="+mn-lt"/>
              </a:rPr>
              <a:t>Rural Romania, Medical </a:t>
            </a:r>
            <a:r>
              <a:rPr lang="en-US" dirty="0" smtClean="0">
                <a:latin typeface="+mn-lt"/>
              </a:rPr>
              <a:t>C</a:t>
            </a:r>
            <a:r>
              <a:rPr lang="ro-RO" dirty="0" smtClean="0">
                <a:latin typeface="+mn-lt"/>
              </a:rPr>
              <a:t>are </a:t>
            </a:r>
            <a:r>
              <a:rPr lang="en-US" dirty="0">
                <a:latin typeface="+mn-lt"/>
              </a:rPr>
              <a:t>D</a:t>
            </a:r>
            <a:r>
              <a:rPr lang="ro-RO" dirty="0" smtClean="0">
                <a:latin typeface="+mn-lt"/>
              </a:rPr>
              <a:t>uring the </a:t>
            </a:r>
            <a:r>
              <a:rPr lang="en-US" dirty="0" smtClean="0">
                <a:latin typeface="+mn-lt"/>
              </a:rPr>
              <a:t>P</a:t>
            </a:r>
            <a:r>
              <a:rPr lang="ro-RO" dirty="0" smtClean="0">
                <a:latin typeface="+mn-lt"/>
              </a:rPr>
              <a:t>andemic</a:t>
            </a:r>
            <a:r>
              <a:rPr lang="ro-RO" dirty="0" smtClean="0"/>
              <a:t/>
            </a:r>
            <a:br>
              <a:rPr lang="ro-RO" dirty="0" smtClean="0"/>
            </a:br>
            <a:r>
              <a:rPr lang="ro-RO" b="1" dirty="0" smtClean="0"/>
              <a:t>                 </a:t>
            </a:r>
            <a:r>
              <a:rPr lang="ro-RO" sz="4900" b="1" dirty="0" smtClean="0"/>
              <a:t>                     </a:t>
            </a:r>
            <a:r>
              <a:rPr lang="en-US" sz="4900" b="1" dirty="0" smtClean="0"/>
              <a:t/>
            </a:r>
            <a:br>
              <a:rPr lang="en-US" sz="4900" b="1" dirty="0" smtClean="0"/>
            </a:br>
            <a:r>
              <a:rPr lang="ro-RO" sz="4900" b="1" dirty="0" smtClean="0"/>
              <a:t>By </a:t>
            </a:r>
            <a:r>
              <a:rPr lang="en-US" sz="4900" b="1" dirty="0" err="1" smtClean="0"/>
              <a:t>dr</a:t>
            </a:r>
            <a:r>
              <a:rPr lang="en-US" sz="4900" b="1" dirty="0" smtClean="0"/>
              <a:t> </a:t>
            </a:r>
            <a:r>
              <a:rPr lang="hu-HU" sz="4900" b="1" dirty="0" smtClean="0"/>
              <a:t>Á</a:t>
            </a:r>
            <a:r>
              <a:rPr lang="en-US" sz="4900" b="1" dirty="0" err="1" smtClean="0"/>
              <a:t>gnes</a:t>
            </a:r>
            <a:r>
              <a:rPr lang="en-US" sz="4900" b="1" dirty="0" smtClean="0"/>
              <a:t> </a:t>
            </a:r>
            <a:r>
              <a:rPr lang="en-US" sz="4900" b="1" dirty="0" err="1" smtClean="0"/>
              <a:t>Nem</a:t>
            </a:r>
            <a:r>
              <a:rPr lang="hu-HU" sz="4900" b="1" dirty="0"/>
              <a:t>é</a:t>
            </a:r>
            <a:r>
              <a:rPr lang="en-US" sz="4900" b="1" dirty="0" err="1" smtClean="0"/>
              <a:t>nyi</a:t>
            </a:r>
            <a:endParaRPr lang="en-US" sz="4900" b="1" dirty="0"/>
          </a:p>
        </p:txBody>
      </p:sp>
    </p:spTree>
    <p:extLst>
      <p:ext uri="{BB962C8B-B14F-4D97-AF65-F5344CB8AC3E}">
        <p14:creationId xmlns:p14="http://schemas.microsoft.com/office/powerpoint/2010/main" val="2679033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 the statistics show:</a:t>
            </a:r>
          </a:p>
          <a:p>
            <a:r>
              <a:rPr lang="en-US" dirty="0"/>
              <a:t> </a:t>
            </a:r>
            <a:r>
              <a:rPr lang="en-US" dirty="0" smtClean="0"/>
              <a:t>         in 2018       2312 doctors leaved the country</a:t>
            </a:r>
          </a:p>
          <a:p>
            <a:r>
              <a:rPr lang="en-US" dirty="0"/>
              <a:t> </a:t>
            </a:r>
            <a:r>
              <a:rPr lang="en-US" dirty="0" smtClean="0"/>
              <a:t>         in 2019        3015                  “</a:t>
            </a:r>
          </a:p>
          <a:p>
            <a:pPr marL="0" indent="0">
              <a:buNone/>
            </a:pPr>
            <a:r>
              <a:rPr lang="en-US" dirty="0" smtClean="0"/>
              <a:t>From Bucharest in 2019 migrated 607 doctors</a:t>
            </a:r>
          </a:p>
          <a:p>
            <a:pPr marL="0" indent="0">
              <a:buNone/>
            </a:pPr>
            <a:r>
              <a:rPr lang="en-US" dirty="0"/>
              <a:t> </a:t>
            </a:r>
            <a:r>
              <a:rPr lang="en-US" dirty="0" smtClean="0"/>
              <a:t>                            in 2020      “          491     “</a:t>
            </a:r>
          </a:p>
          <a:p>
            <a:pPr marL="0" indent="0">
              <a:buNone/>
            </a:pPr>
            <a:r>
              <a:rPr lang="en-US" dirty="0" smtClean="0"/>
              <a:t>From </a:t>
            </a:r>
            <a:r>
              <a:rPr lang="en-US" dirty="0" err="1" smtClean="0"/>
              <a:t>Timis</a:t>
            </a:r>
            <a:r>
              <a:rPr lang="en-US" dirty="0" smtClean="0"/>
              <a:t> county in 2019 migrated 411 doctors</a:t>
            </a:r>
          </a:p>
          <a:p>
            <a:pPr marL="0" indent="0">
              <a:buNone/>
            </a:pPr>
            <a:r>
              <a:rPr lang="en-US" dirty="0"/>
              <a:t> </a:t>
            </a:r>
            <a:r>
              <a:rPr lang="en-US" dirty="0" smtClean="0"/>
              <a:t>                                 in 2020      “          364    “</a:t>
            </a:r>
          </a:p>
          <a:p>
            <a:pPr marL="0" indent="0">
              <a:buNone/>
            </a:pPr>
            <a:r>
              <a:rPr lang="en-US" dirty="0" smtClean="0"/>
              <a:t>From Iasi county in 2019 and 2020 migrated 751 doctors        </a:t>
            </a:r>
            <a:endParaRPr lang="en-US" dirty="0"/>
          </a:p>
        </p:txBody>
      </p:sp>
    </p:spTree>
    <p:extLst>
      <p:ext uri="{BB962C8B-B14F-4D97-AF65-F5344CB8AC3E}">
        <p14:creationId xmlns:p14="http://schemas.microsoft.com/office/powerpoint/2010/main" val="63021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2021 the number of medical personnel was :</a:t>
            </a:r>
          </a:p>
          <a:p>
            <a:r>
              <a:rPr lang="en-US" dirty="0"/>
              <a:t> </a:t>
            </a:r>
            <a:r>
              <a:rPr lang="en-US" dirty="0" smtClean="0"/>
              <a:t>                  55.000 doctors</a:t>
            </a:r>
          </a:p>
          <a:p>
            <a:r>
              <a:rPr lang="en-US" dirty="0"/>
              <a:t> </a:t>
            </a:r>
            <a:r>
              <a:rPr lang="en-US" dirty="0" smtClean="0"/>
              <a:t>                  17.000 dentists</a:t>
            </a:r>
          </a:p>
          <a:p>
            <a:r>
              <a:rPr lang="en-US" dirty="0"/>
              <a:t> </a:t>
            </a:r>
            <a:r>
              <a:rPr lang="en-US" dirty="0" smtClean="0"/>
              <a:t>                   18.000 pharmacists</a:t>
            </a:r>
          </a:p>
          <a:p>
            <a:r>
              <a:rPr lang="en-US" dirty="0" smtClean="0"/>
              <a:t>50 % of doctors ( 30.000 ) are concentrated in Bucharest, </a:t>
            </a:r>
            <a:r>
              <a:rPr lang="en-US" dirty="0" err="1" smtClean="0"/>
              <a:t>Dolj</a:t>
            </a:r>
            <a:r>
              <a:rPr lang="en-US" dirty="0" smtClean="0"/>
              <a:t>, </a:t>
            </a:r>
            <a:r>
              <a:rPr lang="en-US" dirty="0" err="1" smtClean="0"/>
              <a:t>Timis</a:t>
            </a:r>
            <a:r>
              <a:rPr lang="en-US" dirty="0" smtClean="0"/>
              <a:t>, </a:t>
            </a:r>
            <a:r>
              <a:rPr lang="en-US" dirty="0" err="1" smtClean="0"/>
              <a:t>Cluj</a:t>
            </a:r>
            <a:r>
              <a:rPr lang="en-US" dirty="0" smtClean="0"/>
              <a:t>, </a:t>
            </a:r>
            <a:r>
              <a:rPr lang="en-US" dirty="0" err="1" smtClean="0"/>
              <a:t>Mures</a:t>
            </a:r>
            <a:r>
              <a:rPr lang="en-US" dirty="0" smtClean="0"/>
              <a:t> and Iasi county, where the  medical infrastructure is satisfactory.</a:t>
            </a:r>
          </a:p>
          <a:p>
            <a:r>
              <a:rPr lang="en-US" dirty="0" smtClean="0"/>
              <a:t>But also 80 % of medical personnel is working in urban settlements.  </a:t>
            </a:r>
            <a:endParaRPr lang="en-US" dirty="0"/>
          </a:p>
        </p:txBody>
      </p:sp>
    </p:spTree>
    <p:extLst>
      <p:ext uri="{BB962C8B-B14F-4D97-AF65-F5344CB8AC3E}">
        <p14:creationId xmlns:p14="http://schemas.microsoft.com/office/powerpoint/2010/main" val="282016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99295" cy="92075"/>
          </a:xfrm>
        </p:spPr>
        <p:txBody>
          <a:bodyPr>
            <a:normAutofit fontScale="90000"/>
          </a:bodyPr>
          <a:lstStyle/>
          <a:p>
            <a:endParaRPr lang="en-US" dirty="0"/>
          </a:p>
        </p:txBody>
      </p:sp>
      <p:sp>
        <p:nvSpPr>
          <p:cNvPr id="3" name="Content Placeholder 2"/>
          <p:cNvSpPr>
            <a:spLocks noGrp="1"/>
          </p:cNvSpPr>
          <p:nvPr>
            <p:ph idx="1"/>
          </p:nvPr>
        </p:nvSpPr>
        <p:spPr>
          <a:xfrm>
            <a:off x="998621" y="586372"/>
            <a:ext cx="10511590" cy="5766302"/>
          </a:xfrm>
        </p:spPr>
        <p:txBody>
          <a:bodyPr>
            <a:normAutofit fontScale="92500" lnSpcReduction="10000"/>
          </a:bodyPr>
          <a:lstStyle/>
          <a:p>
            <a:pPr marL="0" indent="0">
              <a:buNone/>
            </a:pPr>
            <a:endParaRPr lang="en-US" dirty="0" smtClean="0"/>
          </a:p>
          <a:p>
            <a:r>
              <a:rPr lang="en-US" dirty="0" smtClean="0"/>
              <a:t>The Good Standing Certification is made by the Medical Chamber to those medical persons who want to practice abroad. We present the number of them in last years :</a:t>
            </a:r>
          </a:p>
          <a:p>
            <a:r>
              <a:rPr lang="en-US" dirty="0"/>
              <a:t> </a:t>
            </a:r>
            <a:r>
              <a:rPr lang="en-US" dirty="0" smtClean="0"/>
              <a:t>     In 2016      were    1462 people applying to GSC</a:t>
            </a:r>
          </a:p>
          <a:p>
            <a:r>
              <a:rPr lang="en-US" dirty="0"/>
              <a:t> </a:t>
            </a:r>
            <a:r>
              <a:rPr lang="en-US" dirty="0" smtClean="0"/>
              <a:t>     in 2017                   1374             “</a:t>
            </a:r>
          </a:p>
          <a:p>
            <a:r>
              <a:rPr lang="en-US" dirty="0"/>
              <a:t> </a:t>
            </a:r>
            <a:r>
              <a:rPr lang="en-US" dirty="0" smtClean="0"/>
              <a:t>     in 2018                   1221              “</a:t>
            </a:r>
          </a:p>
          <a:p>
            <a:r>
              <a:rPr lang="en-US" dirty="0"/>
              <a:t> </a:t>
            </a:r>
            <a:r>
              <a:rPr lang="en-US" dirty="0" smtClean="0"/>
              <a:t>     in 2019                   1099     </a:t>
            </a:r>
            <a:r>
              <a:rPr lang="en-US" dirty="0"/>
              <a:t> </a:t>
            </a:r>
            <a:r>
              <a:rPr lang="en-US" dirty="0" smtClean="0"/>
              <a:t>       “</a:t>
            </a:r>
          </a:p>
          <a:p>
            <a:r>
              <a:rPr lang="en-US" dirty="0"/>
              <a:t> </a:t>
            </a:r>
            <a:r>
              <a:rPr lang="en-US" dirty="0" smtClean="0"/>
              <a:t>     in 2020                      858            “</a:t>
            </a:r>
          </a:p>
          <a:p>
            <a:r>
              <a:rPr lang="en-US" dirty="0"/>
              <a:t> </a:t>
            </a:r>
            <a:r>
              <a:rPr lang="en-US" dirty="0" smtClean="0"/>
              <a:t>     in 2021                      776            “      </a:t>
            </a:r>
          </a:p>
          <a:p>
            <a:r>
              <a:rPr lang="en-US" dirty="0" smtClean="0"/>
              <a:t>There is a decreasing tendency </a:t>
            </a:r>
            <a:endParaRPr lang="en-US" dirty="0" smtClean="0"/>
          </a:p>
          <a:p>
            <a:r>
              <a:rPr lang="en-US" dirty="0" smtClean="0"/>
              <a:t>In the country there are over 2500 communes, with 13.000 villages.</a:t>
            </a:r>
          </a:p>
          <a:p>
            <a:r>
              <a:rPr lang="en-US" dirty="0" smtClean="0"/>
              <a:t>In 500 communes there are missing doctors and medical services.</a:t>
            </a:r>
            <a:endParaRPr lang="en-US" dirty="0"/>
          </a:p>
        </p:txBody>
      </p:sp>
    </p:spTree>
    <p:extLst>
      <p:ext uri="{BB962C8B-B14F-4D97-AF65-F5344CB8AC3E}">
        <p14:creationId xmlns:p14="http://schemas.microsoft.com/office/powerpoint/2010/main" val="286843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Village with single </a:t>
            </a:r>
            <a:r>
              <a:rPr lang="en-US" sz="2000" dirty="0"/>
              <a:t/>
            </a:r>
            <a:br>
              <a:rPr lang="en-US" sz="2000" dirty="0"/>
            </a:br>
            <a:r>
              <a:rPr lang="en-US" sz="2000" dirty="0" smtClean="0"/>
              <a:t>inhabitant.</a:t>
            </a:r>
            <a:br>
              <a:rPr lang="en-US" sz="2000" dirty="0" smtClean="0"/>
            </a:br>
            <a:r>
              <a:rPr lang="en-US" sz="2000" dirty="0" smtClean="0"/>
              <a:t>The person sais:</a:t>
            </a:r>
            <a:br>
              <a:rPr lang="en-US" sz="2000" dirty="0" smtClean="0"/>
            </a:br>
            <a:r>
              <a:rPr lang="en-US" sz="2000" dirty="0" smtClean="0"/>
              <a:t>I am with the cow, ten chicken</a:t>
            </a:r>
            <a:br>
              <a:rPr lang="en-US" sz="2000" dirty="0" smtClean="0"/>
            </a:br>
            <a:r>
              <a:rPr lang="en-US" sz="2000" dirty="0"/>
              <a:t>a</a:t>
            </a:r>
            <a:r>
              <a:rPr lang="en-US" sz="2000" dirty="0" smtClean="0"/>
              <a:t>nd two dogs. 73 years man,</a:t>
            </a:r>
            <a:br>
              <a:rPr lang="en-US" sz="2000" dirty="0" smtClean="0"/>
            </a:br>
            <a:r>
              <a:rPr lang="en-US" sz="2000" dirty="0" smtClean="0"/>
              <a:t>near </a:t>
            </a:r>
            <a:r>
              <a:rPr lang="en-US" sz="2000" dirty="0" err="1" smtClean="0"/>
              <a:t>Ramnicu</a:t>
            </a:r>
            <a:r>
              <a:rPr lang="en-US" sz="2000" dirty="0" smtClean="0"/>
              <a:t> </a:t>
            </a:r>
            <a:r>
              <a:rPr lang="en-US" sz="2000" dirty="0" err="1" smtClean="0"/>
              <a:t>Sarat</a:t>
            </a:r>
            <a:r>
              <a:rPr lang="en-US" sz="2000" dirty="0" smtClean="0"/>
              <a:t/>
            </a:r>
            <a:br>
              <a:rPr lang="en-US" sz="2000" dirty="0" smtClean="0"/>
            </a:b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3311" y="19547"/>
            <a:ext cx="5970078" cy="6838453"/>
          </a:xfrm>
        </p:spPr>
      </p:pic>
    </p:spTree>
    <p:extLst>
      <p:ext uri="{BB962C8B-B14F-4D97-AF65-F5344CB8AC3E}">
        <p14:creationId xmlns:p14="http://schemas.microsoft.com/office/powerpoint/2010/main" val="196999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Over 43 % of the population is living in rural areas. These villages has older population with small pensions. The agricultural pension is 1000 </a:t>
            </a:r>
            <a:r>
              <a:rPr lang="en-US" dirty="0" err="1" smtClean="0"/>
              <a:t>lej</a:t>
            </a:r>
            <a:r>
              <a:rPr lang="en-US" dirty="0" smtClean="0"/>
              <a:t> ( 200 euro ).</a:t>
            </a:r>
          </a:p>
          <a:p>
            <a:r>
              <a:rPr lang="en-US" dirty="0" smtClean="0"/>
              <a:t>The rural population is old, poor, without medical care access, they have no medical assurance ( medical card ).</a:t>
            </a:r>
          </a:p>
          <a:p>
            <a:r>
              <a:rPr lang="en-US" dirty="0" smtClean="0"/>
              <a:t>Case Study 1</a:t>
            </a:r>
          </a:p>
          <a:p>
            <a:r>
              <a:rPr lang="en-US" dirty="0" smtClean="0"/>
              <a:t>In 2020 at the beginning of </a:t>
            </a:r>
            <a:r>
              <a:rPr lang="en-US" dirty="0" err="1" smtClean="0"/>
              <a:t>pandemia</a:t>
            </a:r>
            <a:r>
              <a:rPr lang="en-US" dirty="0" smtClean="0"/>
              <a:t> </a:t>
            </a:r>
            <a:r>
              <a:rPr lang="en-US" dirty="0" err="1" smtClean="0"/>
              <a:t>Covid</a:t>
            </a:r>
            <a:r>
              <a:rPr lang="en-US" dirty="0" smtClean="0"/>
              <a:t> 19 a little group of young doctors from Bucharest made a visit in a village in </a:t>
            </a:r>
            <a:r>
              <a:rPr lang="en-US" dirty="0" err="1" smtClean="0"/>
              <a:t>Ialomita</a:t>
            </a:r>
            <a:r>
              <a:rPr lang="en-US" dirty="0" smtClean="0"/>
              <a:t> county ( </a:t>
            </a:r>
            <a:r>
              <a:rPr lang="en-US" dirty="0" err="1" smtClean="0"/>
              <a:t>Baragan</a:t>
            </a:r>
            <a:r>
              <a:rPr lang="en-US" dirty="0" smtClean="0"/>
              <a:t> region ) influenced by a </a:t>
            </a:r>
            <a:r>
              <a:rPr lang="en-US" dirty="0" err="1" smtClean="0"/>
              <a:t>Denish</a:t>
            </a:r>
            <a:r>
              <a:rPr lang="en-US" dirty="0" smtClean="0"/>
              <a:t> institution.</a:t>
            </a:r>
            <a:endParaRPr lang="en-US" dirty="0"/>
          </a:p>
        </p:txBody>
      </p:sp>
    </p:spTree>
    <p:extLst>
      <p:ext uri="{BB962C8B-B14F-4D97-AF65-F5344CB8AC3E}">
        <p14:creationId xmlns:p14="http://schemas.microsoft.com/office/powerpoint/2010/main" val="294104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that weekend day there were made 200 health examinations on  local population, persons over 50 years and older. Made also laboratory examinations. On half of them found chronic diseases, about what the persons didn’t know , not at all- </a:t>
            </a:r>
            <a:r>
              <a:rPr lang="en-US" dirty="0" err="1" smtClean="0"/>
              <a:t>diabet</a:t>
            </a:r>
            <a:r>
              <a:rPr lang="en-US" dirty="0" smtClean="0"/>
              <a:t>, hepatitis, heart disease, nephritis, cancer. </a:t>
            </a:r>
          </a:p>
          <a:p>
            <a:r>
              <a:rPr lang="en-US" dirty="0" smtClean="0"/>
              <a:t>It was also a 71 years old man who made first time in his life a medical examination.</a:t>
            </a:r>
          </a:p>
          <a:p>
            <a:r>
              <a:rPr lang="en-US" dirty="0"/>
              <a:t> </a:t>
            </a:r>
            <a:r>
              <a:rPr lang="en-US" dirty="0" smtClean="0"/>
              <a:t>This case study show a common situation in countryside in Romania.</a:t>
            </a:r>
            <a:endParaRPr lang="en-US" dirty="0"/>
          </a:p>
        </p:txBody>
      </p:sp>
    </p:spTree>
    <p:extLst>
      <p:ext uri="{BB962C8B-B14F-4D97-AF65-F5344CB8AC3E}">
        <p14:creationId xmlns:p14="http://schemas.microsoft.com/office/powerpoint/2010/main" val="393989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Index of Social Progress, 2021 ( Co. Deloitte )</a:t>
            </a:r>
          </a:p>
          <a:p>
            <a:r>
              <a:rPr lang="en-US" dirty="0" smtClean="0"/>
              <a:t>The study “ Index of Social Progress 2021 “ about the quality of life and social wellbeing put Romania on the 44</a:t>
            </a:r>
            <a:r>
              <a:rPr lang="en-US" baseline="30000" dirty="0" smtClean="0"/>
              <a:t>th</a:t>
            </a:r>
            <a:r>
              <a:rPr lang="en-US" dirty="0" smtClean="0"/>
              <a:t> place from 168 countries, with 78,41 points from 100.</a:t>
            </a:r>
          </a:p>
          <a:p>
            <a:r>
              <a:rPr lang="en-US" dirty="0" smtClean="0"/>
              <a:t>Index of Social Progress ( IPS ) is measuring quality of life of citizen in 168 countries based on three </a:t>
            </a:r>
            <a:r>
              <a:rPr lang="en-US" dirty="0" err="1" smtClean="0"/>
              <a:t>dimentions</a:t>
            </a:r>
            <a:r>
              <a:rPr lang="en-US" dirty="0" smtClean="0"/>
              <a:t> :</a:t>
            </a:r>
          </a:p>
          <a:p>
            <a:r>
              <a:rPr lang="en-US" dirty="0" smtClean="0"/>
              <a:t>- basic needs, as food, basic medical care, water and public health, home and personal security.</a:t>
            </a:r>
          </a:p>
          <a:p>
            <a:r>
              <a:rPr lang="en-US" dirty="0" smtClean="0"/>
              <a:t>- wellbeing, access to basic education, access to information and communication, health, wealth, quality of environment.</a:t>
            </a:r>
            <a:endParaRPr lang="en-US" dirty="0"/>
          </a:p>
        </p:txBody>
      </p:sp>
    </p:spTree>
    <p:extLst>
      <p:ext uri="{BB962C8B-B14F-4D97-AF65-F5344CB8AC3E}">
        <p14:creationId xmlns:p14="http://schemas.microsoft.com/office/powerpoint/2010/main" val="3384628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the third item is opportunities, as personal rights, personal liberty and voting, social inclusion, access to higher education.</a:t>
            </a:r>
          </a:p>
          <a:p>
            <a:r>
              <a:rPr lang="en-US" dirty="0" smtClean="0"/>
              <a:t>The countries were divided in 6 groups depending by results.</a:t>
            </a:r>
          </a:p>
          <a:p>
            <a:r>
              <a:rPr lang="en-US" dirty="0" smtClean="0"/>
              <a:t>In 2021 on the first place is Norway, Finland, Denmark, on the last places are </a:t>
            </a:r>
            <a:r>
              <a:rPr lang="en-US" dirty="0" err="1" smtClean="0"/>
              <a:t>Ciad</a:t>
            </a:r>
            <a:r>
              <a:rPr lang="en-US" dirty="0" smtClean="0"/>
              <a:t>, R. </a:t>
            </a:r>
            <a:r>
              <a:rPr lang="en-US" dirty="0" err="1" smtClean="0"/>
              <a:t>Centrafrika</a:t>
            </a:r>
            <a:r>
              <a:rPr lang="en-US" dirty="0" smtClean="0"/>
              <a:t>, South Soudan.</a:t>
            </a:r>
          </a:p>
          <a:p>
            <a:r>
              <a:rPr lang="en-US" dirty="0" smtClean="0"/>
              <a:t>From the EU: Finland ( 2 ), Denmark ( 3 ), Sweden ( 7 ) are countries with the highest quality of life</a:t>
            </a:r>
          </a:p>
          <a:p>
            <a:r>
              <a:rPr lang="en-US" dirty="0" smtClean="0"/>
              <a:t>From Central and East Europe the best place has Estonia ( 21 ), </a:t>
            </a:r>
            <a:r>
              <a:rPr lang="en-US" dirty="0" err="1" smtClean="0"/>
              <a:t>Chech</a:t>
            </a:r>
            <a:r>
              <a:rPr lang="en-US" dirty="0" smtClean="0"/>
              <a:t> Republic ( 22), Slovenia ( 26 ), </a:t>
            </a:r>
            <a:r>
              <a:rPr lang="en-US" dirty="0" err="1" smtClean="0"/>
              <a:t>Lituania</a:t>
            </a:r>
            <a:r>
              <a:rPr lang="en-US" dirty="0" smtClean="0"/>
              <a:t> ( 27 ), Slovakia ( 33 ),</a:t>
            </a:r>
            <a:endParaRPr lang="en-US" dirty="0"/>
          </a:p>
        </p:txBody>
      </p:sp>
    </p:spTree>
    <p:extLst>
      <p:ext uri="{BB962C8B-B14F-4D97-AF65-F5344CB8AC3E}">
        <p14:creationId xmlns:p14="http://schemas.microsoft.com/office/powerpoint/2010/main" val="97968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smtClean="0"/>
              <a:t>Letonia</a:t>
            </a:r>
            <a:r>
              <a:rPr lang="en-US" dirty="0" smtClean="0"/>
              <a:t> (34), Poland (35), Croatia (36), Hungary (42), Bulgaria (43), Romania (44).</a:t>
            </a:r>
          </a:p>
          <a:p>
            <a:r>
              <a:rPr lang="en-US" dirty="0" smtClean="0"/>
              <a:t>Romania is situated by basic needs on place 41, by opportunities on place 45, by wealth on place 50.</a:t>
            </a:r>
          </a:p>
          <a:p>
            <a:r>
              <a:rPr lang="en-US" dirty="0" smtClean="0"/>
              <a:t>Romania has better place in access to communication (35),</a:t>
            </a:r>
          </a:p>
          <a:p>
            <a:r>
              <a:rPr lang="en-US" dirty="0" smtClean="0"/>
              <a:t>Personnel safety (38), personal rights (41), and access to higher education (43).</a:t>
            </a:r>
          </a:p>
          <a:p>
            <a:r>
              <a:rPr lang="en-US" dirty="0" smtClean="0"/>
              <a:t>Lowest places are of inclusion (85), health and wellbeing (81), access to basic education (73).</a:t>
            </a:r>
          </a:p>
          <a:p>
            <a:r>
              <a:rPr lang="en-US" dirty="0" smtClean="0"/>
              <a:t>Source : </a:t>
            </a:r>
            <a:r>
              <a:rPr lang="en-US" dirty="0" err="1" smtClean="0"/>
              <a:t>Adevarul</a:t>
            </a:r>
            <a:r>
              <a:rPr lang="en-US" dirty="0" smtClean="0"/>
              <a:t> 24 November 2021, p.6). www.adevarul.ro </a:t>
            </a:r>
            <a:endParaRPr lang="en-US" dirty="0"/>
          </a:p>
        </p:txBody>
      </p:sp>
    </p:spTree>
    <p:extLst>
      <p:ext uri="{BB962C8B-B14F-4D97-AF65-F5344CB8AC3E}">
        <p14:creationId xmlns:p14="http://schemas.microsoft.com/office/powerpoint/2010/main" val="350803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Decentralization of some hospitals from towns, which were transformed as administrative units of big county hospitals (2011).</a:t>
            </a:r>
          </a:p>
          <a:p>
            <a:r>
              <a:rPr lang="en-US" dirty="0" smtClean="0"/>
              <a:t>Case study 2</a:t>
            </a:r>
          </a:p>
          <a:p>
            <a:r>
              <a:rPr lang="en-US" dirty="0" smtClean="0"/>
              <a:t>Hospital of town </a:t>
            </a:r>
            <a:r>
              <a:rPr lang="en-US" dirty="0" err="1" smtClean="0"/>
              <a:t>Darabani</a:t>
            </a:r>
            <a:r>
              <a:rPr lang="en-US" dirty="0" smtClean="0"/>
              <a:t> and </a:t>
            </a:r>
            <a:r>
              <a:rPr lang="en-US" dirty="0" err="1" smtClean="0"/>
              <a:t>Saveni</a:t>
            </a:r>
            <a:r>
              <a:rPr lang="en-US" dirty="0" smtClean="0"/>
              <a:t>, </a:t>
            </a:r>
            <a:r>
              <a:rPr lang="en-US" dirty="0" err="1" smtClean="0"/>
              <a:t>Botosani</a:t>
            </a:r>
            <a:r>
              <a:rPr lang="en-US" dirty="0" smtClean="0"/>
              <a:t> county.</a:t>
            </a:r>
          </a:p>
          <a:p>
            <a:r>
              <a:rPr lang="en-US" dirty="0" smtClean="0"/>
              <a:t>These hospitals were becoming in 2011 sections of county hospital of </a:t>
            </a:r>
            <a:r>
              <a:rPr lang="en-US" dirty="0" err="1" smtClean="0"/>
              <a:t>Botosani</a:t>
            </a:r>
            <a:r>
              <a:rPr lang="en-US" dirty="0" smtClean="0"/>
              <a:t>. If these local hospitals become units with own juridical status can apply for EU project, to be modernized. They serve</a:t>
            </a:r>
          </a:p>
          <a:p>
            <a:pPr marL="0" indent="0">
              <a:buNone/>
            </a:pPr>
            <a:r>
              <a:rPr lang="en-US" dirty="0" smtClean="0"/>
              <a:t>   50.000 people from rural regions. There are other small hospitals in the same situation.</a:t>
            </a:r>
            <a:endParaRPr lang="en-US" dirty="0"/>
          </a:p>
        </p:txBody>
      </p:sp>
    </p:spTree>
    <p:extLst>
      <p:ext uri="{BB962C8B-B14F-4D97-AF65-F5344CB8AC3E}">
        <p14:creationId xmlns:p14="http://schemas.microsoft.com/office/powerpoint/2010/main" val="99206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2020</a:t>
            </a:r>
            <a:br>
              <a:rPr lang="en-US" dirty="0" smtClean="0">
                <a:latin typeface="+mn-lt"/>
              </a:rPr>
            </a:br>
            <a:r>
              <a:rPr lang="en-US" dirty="0" smtClean="0">
                <a:latin typeface="+mn-lt"/>
              </a:rPr>
              <a:t>ECDC</a:t>
            </a:r>
            <a:endParaRPr lang="en-US"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21595" y="0"/>
            <a:ext cx="6668362" cy="7032092"/>
          </a:xfrm>
        </p:spPr>
      </p:pic>
    </p:spTree>
    <p:extLst>
      <p:ext uri="{BB962C8B-B14F-4D97-AF65-F5344CB8AC3E}">
        <p14:creationId xmlns:p14="http://schemas.microsoft.com/office/powerpoint/2010/main" val="3376299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Case study 3</a:t>
            </a:r>
          </a:p>
          <a:p>
            <a:r>
              <a:rPr lang="en-US" dirty="0"/>
              <a:t> </a:t>
            </a:r>
            <a:r>
              <a:rPr lang="en-US" dirty="0" smtClean="0"/>
              <a:t> </a:t>
            </a:r>
            <a:r>
              <a:rPr lang="en-US" dirty="0" err="1" smtClean="0"/>
              <a:t>Sarmas</a:t>
            </a:r>
            <a:r>
              <a:rPr lang="en-US" dirty="0" smtClean="0"/>
              <a:t>, </a:t>
            </a:r>
            <a:r>
              <a:rPr lang="en-US" dirty="0" err="1" smtClean="0"/>
              <a:t>Mures</a:t>
            </a:r>
            <a:r>
              <a:rPr lang="en-US" dirty="0" smtClean="0"/>
              <a:t> county</a:t>
            </a:r>
          </a:p>
          <a:p>
            <a:r>
              <a:rPr lang="en-US" dirty="0" smtClean="0"/>
              <a:t>There is a locality on the limit of three counties : </a:t>
            </a:r>
            <a:r>
              <a:rPr lang="en-US" dirty="0" err="1" smtClean="0"/>
              <a:t>Mures</a:t>
            </a:r>
            <a:r>
              <a:rPr lang="en-US" dirty="0" smtClean="0"/>
              <a:t>, </a:t>
            </a:r>
            <a:r>
              <a:rPr lang="en-US" dirty="0" err="1" smtClean="0"/>
              <a:t>Cluj</a:t>
            </a:r>
            <a:r>
              <a:rPr lang="en-US" dirty="0" smtClean="0"/>
              <a:t> and </a:t>
            </a:r>
            <a:r>
              <a:rPr lang="en-US" dirty="0" err="1" smtClean="0"/>
              <a:t>Bistrita-Nasaud</a:t>
            </a:r>
            <a:r>
              <a:rPr lang="en-US" dirty="0" smtClean="0"/>
              <a:t>. The local hospital was closed in 2011 (with other 65 other town hospitals). The local people has to travel 42 km to the nearest hospital of </a:t>
            </a:r>
            <a:r>
              <a:rPr lang="en-US" dirty="0" err="1" smtClean="0"/>
              <a:t>Ludus</a:t>
            </a:r>
            <a:r>
              <a:rPr lang="en-US" dirty="0" smtClean="0"/>
              <a:t>. Now there are plans for reopening the local hospital with EU money.</a:t>
            </a:r>
          </a:p>
          <a:p>
            <a:r>
              <a:rPr lang="en-US" dirty="0" smtClean="0"/>
              <a:t>Source : </a:t>
            </a:r>
            <a:r>
              <a:rPr lang="en-US" dirty="0" err="1" smtClean="0"/>
              <a:t>Kronika</a:t>
            </a:r>
            <a:r>
              <a:rPr lang="en-US" dirty="0" smtClean="0"/>
              <a:t>, 3 of February 2022, p 8.www.KRONIKAONLINE.ro</a:t>
            </a:r>
            <a:endParaRPr lang="en-US" dirty="0"/>
          </a:p>
        </p:txBody>
      </p:sp>
    </p:spTree>
    <p:extLst>
      <p:ext uri="{BB962C8B-B14F-4D97-AF65-F5344CB8AC3E}">
        <p14:creationId xmlns:p14="http://schemas.microsoft.com/office/powerpoint/2010/main" val="938782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3" name="Content Placeholder 2"/>
          <p:cNvSpPr>
            <a:spLocks noGrp="1"/>
          </p:cNvSpPr>
          <p:nvPr>
            <p:ph idx="1"/>
          </p:nvPr>
        </p:nvSpPr>
        <p:spPr/>
        <p:txBody>
          <a:bodyPr/>
          <a:lstStyle/>
          <a:p>
            <a:r>
              <a:rPr lang="en-US" dirty="0" smtClean="0"/>
              <a:t>The medical care system in Romania is based on big </a:t>
            </a:r>
            <a:r>
              <a:rPr lang="en-US" dirty="0" err="1" smtClean="0"/>
              <a:t>inegalities</a:t>
            </a:r>
            <a:r>
              <a:rPr lang="en-US" dirty="0" smtClean="0"/>
              <a:t>, some made by </a:t>
            </a:r>
            <a:r>
              <a:rPr lang="en-US" dirty="0" err="1" smtClean="0"/>
              <a:t>Covid</a:t>
            </a:r>
            <a:r>
              <a:rPr lang="en-US" dirty="0" smtClean="0"/>
              <a:t> -19, but the most important are linked by rural-urban differences. Rural population has access to medical care only near the big cities.</a:t>
            </a:r>
          </a:p>
          <a:p>
            <a:r>
              <a:rPr lang="en-US" dirty="0" smtClean="0"/>
              <a:t>The migration to other countries of the medical personnel was very high in last years, now is diminished, thanks to the higher wages of them, but the number of medical personnel is missing too.</a:t>
            </a:r>
          </a:p>
          <a:p>
            <a:r>
              <a:rPr lang="en-US" dirty="0" smtClean="0"/>
              <a:t>The medical care system can be developed by making better conditions in rural settlements, developing micro-medical centers (medical infrastructure, other facilities).</a:t>
            </a:r>
            <a:endParaRPr lang="en-US" dirty="0"/>
          </a:p>
        </p:txBody>
      </p:sp>
    </p:spTree>
    <p:extLst>
      <p:ext uri="{BB962C8B-B14F-4D97-AF65-F5344CB8AC3E}">
        <p14:creationId xmlns:p14="http://schemas.microsoft.com/office/powerpoint/2010/main" val="156208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90574" y="1185863"/>
            <a:ext cx="11225213" cy="5005387"/>
          </a:xfrm>
        </p:spPr>
        <p:txBody>
          <a:bodyPr>
            <a:noAutofit/>
          </a:bodyPr>
          <a:lstStyle/>
          <a:p>
            <a:r>
              <a:rPr lang="en-US" sz="3000" dirty="0" smtClean="0"/>
              <a:t>In 2020  was presented a statistics of ECDC , where Romania has the highest rate of death, 3,1 from 100.000 inhabitants (European Center of Disease Control ) caused by Covid-19</a:t>
            </a:r>
          </a:p>
          <a:p>
            <a:r>
              <a:rPr lang="en-US" sz="3000" dirty="0" smtClean="0"/>
              <a:t>Other countries as Bulgaria had 1,6 rate, Spain with 1,0 rate of death.</a:t>
            </a:r>
          </a:p>
          <a:p>
            <a:r>
              <a:rPr lang="en-US" sz="3000" dirty="0" smtClean="0"/>
              <a:t>Asked three doctors about the motives of high death rate, they said :</a:t>
            </a:r>
          </a:p>
          <a:p>
            <a:r>
              <a:rPr lang="en-US" sz="3000" dirty="0" smtClean="0"/>
              <a:t>In Romania patients with  sever chronic disease are not correctly evaluated in time, </a:t>
            </a:r>
          </a:p>
          <a:p>
            <a:pPr marL="0" indent="0">
              <a:buNone/>
            </a:pPr>
            <a:r>
              <a:rPr lang="en-US" sz="3000" dirty="0" smtClean="0"/>
              <a:t>-These </a:t>
            </a:r>
            <a:r>
              <a:rPr lang="en-US" sz="3000" dirty="0" err="1" smtClean="0"/>
              <a:t>pacients</a:t>
            </a:r>
            <a:r>
              <a:rPr lang="en-US" sz="3000" dirty="0" smtClean="0"/>
              <a:t> contacting </a:t>
            </a:r>
            <a:r>
              <a:rPr lang="en-US" sz="3000" dirty="0" err="1" smtClean="0"/>
              <a:t>Covid</a:t>
            </a:r>
            <a:r>
              <a:rPr lang="en-US" sz="3000" dirty="0" smtClean="0"/>
              <a:t>- 19 has a worst evolution of case,</a:t>
            </a:r>
          </a:p>
          <a:p>
            <a:pPr marL="0" indent="0">
              <a:buNone/>
            </a:pPr>
            <a:r>
              <a:rPr lang="en-US" sz="3000" dirty="0" smtClean="0"/>
              <a:t>- The monitoring of those </a:t>
            </a:r>
            <a:r>
              <a:rPr lang="en-US" sz="3000" dirty="0" err="1" smtClean="0"/>
              <a:t>pacients</a:t>
            </a:r>
            <a:r>
              <a:rPr lang="en-US" sz="3000" dirty="0" smtClean="0"/>
              <a:t> with easier evolution which is becoming worst later is linked by a slow intervention of the medical care system.</a:t>
            </a:r>
            <a:endParaRPr lang="en-US" sz="3000" dirty="0"/>
          </a:p>
        </p:txBody>
      </p:sp>
    </p:spTree>
    <p:extLst>
      <p:ext uri="{BB962C8B-B14F-4D97-AF65-F5344CB8AC3E}">
        <p14:creationId xmlns:p14="http://schemas.microsoft.com/office/powerpoint/2010/main" val="4104071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2021</a:t>
            </a:r>
            <a:br>
              <a:rPr lang="en-US" dirty="0" smtClean="0">
                <a:latin typeface="+mn-lt"/>
              </a:rPr>
            </a:br>
            <a:r>
              <a:rPr lang="en-US" dirty="0" smtClean="0">
                <a:latin typeface="+mn-lt"/>
              </a:rPr>
              <a:t>Mortality</a:t>
            </a:r>
            <a:br>
              <a:rPr lang="en-US" dirty="0" smtClean="0">
                <a:latin typeface="+mn-lt"/>
              </a:rPr>
            </a:br>
            <a:r>
              <a:rPr lang="en-US" dirty="0" smtClean="0">
                <a:latin typeface="+mn-lt"/>
              </a:rPr>
              <a:t>rate in </a:t>
            </a:r>
            <a:br>
              <a:rPr lang="en-US" dirty="0" smtClean="0">
                <a:latin typeface="+mn-lt"/>
              </a:rPr>
            </a:br>
            <a:r>
              <a:rPr lang="en-US" dirty="0" smtClean="0">
                <a:latin typeface="+mn-lt"/>
              </a:rPr>
              <a:t>Europe</a:t>
            </a:r>
            <a:endParaRPr lang="en-US"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2182" y="82257"/>
            <a:ext cx="6775743" cy="6775743"/>
          </a:xfrm>
        </p:spPr>
      </p:pic>
    </p:spTree>
    <p:extLst>
      <p:ext uri="{BB962C8B-B14F-4D97-AF65-F5344CB8AC3E}">
        <p14:creationId xmlns:p14="http://schemas.microsoft.com/office/powerpoint/2010/main" val="3229404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1690688"/>
            <a:ext cx="11020426" cy="4486275"/>
          </a:xfrm>
        </p:spPr>
        <p:txBody>
          <a:bodyPr>
            <a:normAutofit/>
          </a:bodyPr>
          <a:lstStyle/>
          <a:p>
            <a:r>
              <a:rPr lang="en-US" dirty="0" smtClean="0"/>
              <a:t>-In 2021 the death rate of Romania was maintaining 3,03 %. Higher rates were in Slovakia ( 3,11 % ), Hungary (3,68 % ), Bulgaria ( 4,15 %), and Bosnia </a:t>
            </a:r>
            <a:r>
              <a:rPr lang="en-US" dirty="0" err="1" smtClean="0"/>
              <a:t>Hertegovina</a:t>
            </a:r>
            <a:r>
              <a:rPr lang="en-US" dirty="0" smtClean="0"/>
              <a:t> ( 4,5 % ).</a:t>
            </a:r>
          </a:p>
          <a:p>
            <a:r>
              <a:rPr lang="en-US" dirty="0" smtClean="0"/>
              <a:t>-The lowest rate of mortality ( September 2021 ) was in Cyprus ( 0,46 % ) Sweden (1,28%), Switzerland (1,33%), Ireland ( 1,37 % ), Monte-</a:t>
            </a:r>
            <a:r>
              <a:rPr lang="en-US" dirty="0" err="1"/>
              <a:t>N</a:t>
            </a:r>
            <a:r>
              <a:rPr lang="en-US" dirty="0" err="1" smtClean="0"/>
              <a:t>egru</a:t>
            </a:r>
            <a:r>
              <a:rPr lang="en-US" dirty="0" smtClean="0"/>
              <a:t> (1,46%),… In Romania are 7 times more death events then in Cyprus.</a:t>
            </a:r>
          </a:p>
          <a:p>
            <a:r>
              <a:rPr lang="en-US" dirty="0" smtClean="0"/>
              <a:t>-Over 2 % of death rate are : Belgium ( 2, 08 %), Croatia (2,16 %), Germany ( 2,24 %), Greece ( 2,28 % ), R. Moldova (2,33 % ).</a:t>
            </a:r>
          </a:p>
          <a:p>
            <a:r>
              <a:rPr lang="en-US" dirty="0" smtClean="0"/>
              <a:t>- The motives are linked by vaccination level, which is low in Romania, so the mortality rate remained at the same high level ( of 2020 ).</a:t>
            </a:r>
            <a:endParaRPr lang="en-US" dirty="0"/>
          </a:p>
        </p:txBody>
      </p:sp>
    </p:spTree>
    <p:extLst>
      <p:ext uri="{BB962C8B-B14F-4D97-AF65-F5344CB8AC3E}">
        <p14:creationId xmlns:p14="http://schemas.microsoft.com/office/powerpoint/2010/main" val="3717418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61962"/>
            <a:ext cx="10515600" cy="1325563"/>
          </a:xfrm>
        </p:spPr>
        <p:txBody>
          <a:bodyPr>
            <a:normAutofit/>
          </a:bodyPr>
          <a:lstStyle/>
          <a:p>
            <a:r>
              <a:rPr lang="en-US" sz="2400" dirty="0" smtClean="0"/>
              <a:t>Mortality in excess</a:t>
            </a:r>
            <a:br>
              <a:rPr lang="en-US" sz="2400" dirty="0" smtClean="0"/>
            </a:br>
            <a:r>
              <a:rPr lang="en-US" sz="2400" dirty="0" smtClean="0"/>
              <a:t>1th of March 2020</a:t>
            </a:r>
            <a:br>
              <a:rPr lang="en-US" sz="2400" dirty="0" smtClean="0"/>
            </a:br>
            <a:r>
              <a:rPr lang="en-US" sz="2400" dirty="0" smtClean="0"/>
              <a:t>28 of Nov. 2021</a:t>
            </a:r>
            <a:endParaRPr lang="en-US" sz="2400"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614837206"/>
              </p:ext>
            </p:extLst>
          </p:nvPr>
        </p:nvGraphicFramePr>
        <p:xfrm>
          <a:off x="3715543" y="-398879"/>
          <a:ext cx="5271294" cy="7459278"/>
        </p:xfrm>
        <a:graphic>
          <a:graphicData uri="http://schemas.openxmlformats.org/presentationml/2006/ole">
            <mc:AlternateContent xmlns:mc="http://schemas.openxmlformats.org/markup-compatibility/2006">
              <mc:Choice xmlns:v="urn:schemas-microsoft-com:vml" Requires="v">
                <p:oleObj spid="_x0000_s1045" name="Acrobat Document" r:id="rId3" imgW="5667037" imgH="8019948" progId="Acrobat.Document.DC">
                  <p:embed/>
                </p:oleObj>
              </mc:Choice>
              <mc:Fallback>
                <p:oleObj name="Acrobat Document" r:id="rId3" imgW="5667037" imgH="8019948" progId="Acrobat.Document.DC">
                  <p:embed/>
                  <p:pic>
                    <p:nvPicPr>
                      <p:cNvPr id="0" name=""/>
                      <p:cNvPicPr/>
                      <p:nvPr/>
                    </p:nvPicPr>
                    <p:blipFill>
                      <a:blip r:embed="rId4"/>
                      <a:stretch>
                        <a:fillRect/>
                      </a:stretch>
                    </p:blipFill>
                    <p:spPr>
                      <a:xfrm>
                        <a:off x="3715543" y="-398879"/>
                        <a:ext cx="5271294" cy="7459278"/>
                      </a:xfrm>
                      <a:prstGeom prst="rect">
                        <a:avLst/>
                      </a:prstGeom>
                    </p:spPr>
                  </p:pic>
                </p:oleObj>
              </mc:Fallback>
            </mc:AlternateContent>
          </a:graphicData>
        </a:graphic>
      </p:graphicFrame>
    </p:spTree>
    <p:extLst>
      <p:ext uri="{BB962C8B-B14F-4D97-AF65-F5344CB8AC3E}">
        <p14:creationId xmlns:p14="http://schemas.microsoft.com/office/powerpoint/2010/main" val="2949407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January 2022 the official date indicated 5,5 million death of </a:t>
            </a:r>
            <a:r>
              <a:rPr lang="en-US" dirty="0" smtClean="0"/>
              <a:t>Covid-19 </a:t>
            </a:r>
            <a:r>
              <a:rPr lang="en-US" dirty="0" smtClean="0"/>
              <a:t>at world level. The review Nature published the results of a research which shows that the number of death from 2020 is 4 times higher. This excess of death is calculated as difference between the </a:t>
            </a:r>
            <a:r>
              <a:rPr lang="en-US" dirty="0" err="1" smtClean="0"/>
              <a:t>registrated</a:t>
            </a:r>
            <a:r>
              <a:rPr lang="en-US" dirty="0" smtClean="0"/>
              <a:t> death events and based on predicted dates of similar period </a:t>
            </a:r>
            <a:r>
              <a:rPr lang="en-US" dirty="0" smtClean="0"/>
              <a:t>from the </a:t>
            </a:r>
            <a:r>
              <a:rPr lang="en-US" dirty="0" smtClean="0"/>
              <a:t>past. There are presented two studies :</a:t>
            </a:r>
          </a:p>
          <a:p>
            <a:r>
              <a:rPr lang="en-US" dirty="0" smtClean="0"/>
              <a:t>- one with 18 million death events in plus indicated from Institute of Health Metrics and Evaluation from Washington, USA,</a:t>
            </a:r>
          </a:p>
          <a:p>
            <a:r>
              <a:rPr lang="en-US" dirty="0" smtClean="0"/>
              <a:t>- and an other with 22 million death events in plus of the review</a:t>
            </a:r>
          </a:p>
          <a:p>
            <a:r>
              <a:rPr lang="en-US" dirty="0" smtClean="0"/>
              <a:t>The Economist from London.</a:t>
            </a:r>
            <a:endParaRPr lang="en-US" dirty="0"/>
          </a:p>
        </p:txBody>
      </p:sp>
    </p:spTree>
    <p:extLst>
      <p:ext uri="{BB962C8B-B14F-4D97-AF65-F5344CB8AC3E}">
        <p14:creationId xmlns:p14="http://schemas.microsoft.com/office/powerpoint/2010/main" val="402477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In the graph of The Economist Romania is on 7</a:t>
            </a:r>
            <a:r>
              <a:rPr lang="en-US" baseline="30000" dirty="0" smtClean="0"/>
              <a:t>th</a:t>
            </a:r>
            <a:r>
              <a:rPr lang="en-US" dirty="0" smtClean="0"/>
              <a:t> place in the world with 112.880 death in excess in correlation with Covid-19 in the period 30 March 2020- 28 November 2021. Officially were </a:t>
            </a:r>
            <a:r>
              <a:rPr lang="en-US" dirty="0" err="1" smtClean="0"/>
              <a:t>registrated</a:t>
            </a:r>
            <a:r>
              <a:rPr lang="en-US" dirty="0" smtClean="0"/>
              <a:t> 56.230 death of Covid-19. On the first place of death not beforehand in advance is Bulgaria, next is Serbia and Russia.</a:t>
            </a:r>
          </a:p>
          <a:p>
            <a:r>
              <a:rPr lang="en-US" dirty="0" smtClean="0"/>
              <a:t>The graph offered by ourworldindata.org shows that before the </a:t>
            </a:r>
            <a:r>
              <a:rPr lang="en-US" dirty="0" err="1" smtClean="0"/>
              <a:t>pandemia</a:t>
            </a:r>
            <a:r>
              <a:rPr lang="en-US" dirty="0" smtClean="0"/>
              <a:t> at the 1</a:t>
            </a:r>
            <a:r>
              <a:rPr lang="en-US" baseline="30000" dirty="0" smtClean="0"/>
              <a:t>st</a:t>
            </a:r>
            <a:r>
              <a:rPr lang="en-US" dirty="0" smtClean="0"/>
              <a:t> of March 2020 death rate was negative.</a:t>
            </a:r>
          </a:p>
          <a:p>
            <a:r>
              <a:rPr lang="en-US" dirty="0" smtClean="0"/>
              <a:t>There were </a:t>
            </a:r>
            <a:r>
              <a:rPr lang="en-US" dirty="0" err="1" smtClean="0"/>
              <a:t>dieing</a:t>
            </a:r>
            <a:r>
              <a:rPr lang="en-US" dirty="0" smtClean="0"/>
              <a:t> </a:t>
            </a:r>
            <a:r>
              <a:rPr lang="en-US" dirty="0" smtClean="0"/>
              <a:t>less people then a year ago with 6 %. In November 2020 the death were more with 68 %, and in October 2021 the mortality grew with 129 %.</a:t>
            </a:r>
          </a:p>
          <a:p>
            <a:r>
              <a:rPr lang="en-US" dirty="0" smtClean="0"/>
              <a:t>Source : </a:t>
            </a:r>
            <a:r>
              <a:rPr lang="en-US" dirty="0" err="1" smtClean="0"/>
              <a:t>Libertatea</a:t>
            </a:r>
            <a:r>
              <a:rPr lang="en-US" dirty="0" smtClean="0"/>
              <a:t>, 3 of February, 2022, p.9.</a:t>
            </a:r>
            <a:endParaRPr lang="en-US" dirty="0"/>
          </a:p>
        </p:txBody>
      </p:sp>
    </p:spTree>
    <p:extLst>
      <p:ext uri="{BB962C8B-B14F-4D97-AF65-F5344CB8AC3E}">
        <p14:creationId xmlns:p14="http://schemas.microsoft.com/office/powerpoint/2010/main" val="281996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situation of medical personnel</a:t>
            </a:r>
          </a:p>
          <a:p>
            <a:pPr marL="0" indent="0">
              <a:buNone/>
            </a:pPr>
            <a:r>
              <a:rPr lang="en-US" dirty="0" smtClean="0"/>
              <a:t>The quality of medical care was influenced from 2020 by the appearance of Covid19, because a lot of medical units were concentrated exclusively on pandemic disease and in this time other chronic diseases were postponed a long time. After a year these units returned to the original practices. So, it was a considerable time, when persons with chronic disease couldn’t have access to medical services.</a:t>
            </a:r>
          </a:p>
          <a:p>
            <a:pPr marL="0" indent="0">
              <a:buNone/>
            </a:pPr>
            <a:r>
              <a:rPr lang="en-US" dirty="0"/>
              <a:t> </a:t>
            </a:r>
            <a:r>
              <a:rPr lang="en-US" dirty="0" smtClean="0"/>
              <a:t>An other problem in medical care activity was the</a:t>
            </a:r>
            <a:r>
              <a:rPr lang="en-US" i="1" dirty="0" smtClean="0"/>
              <a:t> </a:t>
            </a:r>
            <a:r>
              <a:rPr lang="en-US" i="1" u="sng" dirty="0" smtClean="0"/>
              <a:t>migration</a:t>
            </a:r>
            <a:r>
              <a:rPr lang="en-US" i="1" dirty="0" smtClean="0"/>
              <a:t> </a:t>
            </a:r>
            <a:r>
              <a:rPr lang="en-US" dirty="0" smtClean="0"/>
              <a:t>of doctors and assistances. In 2020 daily 5,95 doctors were leaving the country. In that year 2173 doctors leaved Romania.  </a:t>
            </a:r>
            <a:endParaRPr lang="en-US" dirty="0"/>
          </a:p>
        </p:txBody>
      </p:sp>
    </p:spTree>
    <p:extLst>
      <p:ext uri="{BB962C8B-B14F-4D97-AF65-F5344CB8AC3E}">
        <p14:creationId xmlns:p14="http://schemas.microsoft.com/office/powerpoint/2010/main" val="2054382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944</TotalTime>
  <Words>1615</Words>
  <Application>Microsoft Office PowerPoint</Application>
  <PresentationFormat>Widescreen</PresentationFormat>
  <Paragraphs>87</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Calibri Light</vt:lpstr>
      <vt:lpstr>Office Theme</vt:lpstr>
      <vt:lpstr>Acrobat Document</vt:lpstr>
      <vt:lpstr>Rural Romania, Medical Care During the Pandemic                                        By dr Ágnes Neményi</vt:lpstr>
      <vt:lpstr>2020 ECDC</vt:lpstr>
      <vt:lpstr>PowerPoint Presentation</vt:lpstr>
      <vt:lpstr>2021 Mortality rate in  Europe</vt:lpstr>
      <vt:lpstr>PowerPoint Presentation</vt:lpstr>
      <vt:lpstr>Mortality in excess 1th of March 2020 28 of Nov. 2021</vt:lpstr>
      <vt:lpstr>PowerPoint Presentation</vt:lpstr>
      <vt:lpstr>PowerPoint Presentation</vt:lpstr>
      <vt:lpstr>PowerPoint Presentation</vt:lpstr>
      <vt:lpstr>PowerPoint Presentation</vt:lpstr>
      <vt:lpstr>PowerPoint Presentation</vt:lpstr>
      <vt:lpstr>PowerPoint Presentation</vt:lpstr>
      <vt:lpstr>Village with single  inhabitant. The person sais: I am with the cow, ten chicken and two dogs. 73 years man, near Ramnicu Sarat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Company>Owner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Nemenyi Agnes</dc:creator>
  <cp:lastModifiedBy>Nemenyi Agnes</cp:lastModifiedBy>
  <cp:revision>73</cp:revision>
  <dcterms:created xsi:type="dcterms:W3CDTF">2022-01-24T12:32:37Z</dcterms:created>
  <dcterms:modified xsi:type="dcterms:W3CDTF">2022-02-08T11:02:47Z</dcterms:modified>
</cp:coreProperties>
</file>