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7" r:id="rId8"/>
    <p:sldId id="284" r:id="rId9"/>
    <p:sldId id="282" r:id="rId10"/>
    <p:sldId id="265" r:id="rId11"/>
    <p:sldId id="266" r:id="rId12"/>
    <p:sldId id="281" r:id="rId13"/>
    <p:sldId id="268" r:id="rId14"/>
    <p:sldId id="285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034ABC-82DE-43F6-974F-C0B244FAC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E98F66-FEF8-4276-BD80-AF4F020EE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38A680-229E-4414-B351-26A11F4B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27AAFB-32D8-4A30-AE72-73C6D10F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69CF47-6F02-4880-8339-6E48DF51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75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F2FC2-CB83-422A-B8AD-8A7F3282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092663-B993-41D5-8650-8C3F7764F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59DE01-03F8-4FBE-AAC0-D971CB12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E11C11-2040-48E6-9472-6C62011B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647538-6ECB-44D5-A2E5-CD688E23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3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D10E6F9-7C22-4B15-A301-752416502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5600C23-BF1D-47E6-9AC5-9D3C633BF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C1F1B4-602A-4CAB-A21B-43D99528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9EE60A-664B-4188-B229-EDF3ABF6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4CB084-2479-4F97-986F-4718EBBD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28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E8CF9-5B6B-48C1-9D26-021891AB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2D7900-893D-4297-9E75-11CD2D23A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39D089-3855-4D3A-B8D7-97B71C16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0D083B-292C-4229-9220-632B60DB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90834E-BB75-4083-90DF-D15F8016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15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E4FA8-9470-45BC-9DFE-BC3A2126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93B607-29C0-450E-8588-13327D889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1AC6A3-86E9-4753-B37C-A6CE92103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21957F-2BF6-4559-BADB-311DE41C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80C216-DA07-4B9A-8F8C-73A72DA1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11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FDC927-4421-4529-AEC6-24A2D4C1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DDDB10-CF09-41BF-A2DF-B9592BEA9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D3C4D2-D480-424C-B02B-6F8064312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492D5E-084E-4C23-95E3-58109A0A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47A3AA-8253-41CD-A762-F43B53FD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B1EBF9-8109-4E88-8143-D0017155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38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000F81-476E-4FDA-B588-91815930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DB4962-C7DC-488E-BD56-D5EA63FD6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B13413-2B47-482B-AF6C-B2E5E029B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79964D6-B0E2-472D-A924-1D85A4284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F0FD785-938C-43A8-8866-5B4CAF262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9A88DBE-44BE-41BB-817C-B23E7A6D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8525E2A-DC41-4541-A785-7FE4B9D8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511C48A-1838-454A-918A-B333124A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5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1C2C1-3023-49D1-A232-5A1B8C6A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4D536B5-571C-4327-9028-718E18A3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1D044F8-ADBD-445A-8FE8-7C169DE1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19E7EE-6D04-4D7F-9F20-D911390E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42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379B415-F4F9-4358-AAA7-CDC4B35F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75A8641-476D-46E1-B04B-D7DD2A36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25674EB-BD9A-4614-9104-DC34D4D8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14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41E8E8-79B7-4B88-B9B1-B00AF434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3AC4B-2D93-4378-A945-F14715D33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950EAF-C0F2-44BA-ACCD-8036603DF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BF567A-C171-417D-8D1B-68449234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D5EE88-BA0E-415B-8582-FCCF92BE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449F8C-CCA4-444F-8BAB-08F7F793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14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1EC35-377D-4B78-A5AC-CDDF95454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0263A0C-ECDE-457C-926E-9518E933A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5222E84-4466-49CB-9D7B-D13467F22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4F7C13-FD79-4437-804A-024A6A27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F1F28A-35BE-4D52-9DB9-3B0CCE86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0934AD-8773-4AE0-B475-A6C704E8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95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A1875FF-06BC-45C9-B154-CFB0D5A34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0C0A9B-713C-456F-9613-7E2DB66CB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D1D7C8-C50C-4830-B16D-BB4DA7EEF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6E30-D04C-489A-925D-564605A3D408}" type="datetimeFigureOut">
              <a:rPr lang="pl-PL" smtClean="0"/>
              <a:t>28.02.2022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D5A3E5-0A85-466D-B61D-96C807E7A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0282FD-7EF0-42E5-80F8-0535AAEE4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8A8F-BB91-4742-8403-4377A6C755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40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99C28E-A77F-4150-8A8E-E7B191C1D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pl-PL" sz="4800" b="1" dirty="0">
                <a:solidFill>
                  <a:srgbClr val="FFFFFF"/>
                </a:solidFill>
              </a:rPr>
              <a:t>SOCIAL SERVICES FOR THE OLD PEOPLE IN POLAND DURING THE TIMES OF THE COVID 19 PANDEMIC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1BF1CDC-479F-449F-A749-91919AAA2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  <a:gradFill>
            <a:gsLst>
              <a:gs pos="30488">
                <a:schemeClr val="bg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/>
          <a:p>
            <a:pPr algn="l"/>
            <a:endParaRPr lang="pl-PL" dirty="0"/>
          </a:p>
          <a:p>
            <a:pPr algn="l"/>
            <a:r>
              <a:rPr lang="pl-PL" b="1" dirty="0"/>
              <a:t>JERZY KRZYSZKOWSKI, JAN DŁUGOSZ UNIVERSITY, CZĘSTOCHOWA</a:t>
            </a:r>
          </a:p>
          <a:p>
            <a:pPr algn="l"/>
            <a:r>
              <a:rPr lang="pl-PL" b="1" dirty="0"/>
              <a:t>BEATA ZIĘBIŃSKA, PEDAGOGICAL UNIVERSITY, KRAKÓW</a:t>
            </a:r>
          </a:p>
        </p:txBody>
      </p:sp>
    </p:spTree>
    <p:extLst>
      <p:ext uri="{BB962C8B-B14F-4D97-AF65-F5344CB8AC3E}">
        <p14:creationId xmlns:p14="http://schemas.microsoft.com/office/powerpoint/2010/main" val="355763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1726D-9A05-4617-A96D-93FE727C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latin typeface="+mn-lt"/>
              </a:rPr>
              <a:t>BASIC CHALLENGES FOR SOCIAL SERVICES </a:t>
            </a:r>
            <a:br>
              <a:rPr lang="pl-PL" sz="4000" b="1" dirty="0">
                <a:latin typeface="+mn-lt"/>
              </a:rPr>
            </a:br>
            <a:r>
              <a:rPr lang="pl-PL" sz="4000" b="1" dirty="0">
                <a:latin typeface="+mn-lt"/>
              </a:rPr>
              <a:t>DURING COVID -19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3C83BE-7681-4265-A9C3-501124B6A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9930"/>
            <a:ext cx="10515600" cy="4466897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pl-PL" sz="2400" b="1" dirty="0"/>
              <a:t>SHORTAGE OF LABOUR FORCE IN COMMUNITY SOCIAL SERVICES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/>
              <a:t>      (LACK OF SOCIAL WORKERS, CARERS, NURSES ETC.),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/>
          </a:p>
          <a:p>
            <a:pPr marL="514350" indent="-514350">
              <a:lnSpc>
                <a:spcPct val="100000"/>
              </a:lnSpc>
              <a:buAutoNum type="arabicPeriod" startAt="2"/>
            </a:pPr>
            <a:r>
              <a:rPr lang="pl-PL" sz="2400" b="1" dirty="0"/>
              <a:t>UNDERDEVELOPED INFRASTRUCTURE AND LACK OF RESOURCES (GLOVES, MASKS ETC) AND PROCEDURES FOR CRISIS SITUATION IN CARE AGENCIES, NURSING HOMES ETC.,</a:t>
            </a:r>
          </a:p>
          <a:p>
            <a:pPr marL="514350" indent="-514350">
              <a:lnSpc>
                <a:spcPct val="100000"/>
              </a:lnSpc>
              <a:buAutoNum type="arabicPeriod" startAt="2"/>
            </a:pPr>
            <a:endParaRPr lang="pl-PL" sz="2400" b="1" dirty="0"/>
          </a:p>
          <a:p>
            <a:pPr marL="514350" indent="-514350">
              <a:lnSpc>
                <a:spcPct val="100000"/>
              </a:lnSpc>
              <a:buAutoNum type="arabicPeriod" startAt="2"/>
            </a:pPr>
            <a:r>
              <a:rPr lang="pl-PL" sz="2400" b="1" dirty="0"/>
              <a:t>NO COOPERATION AMONG DIFFERENT LOCAL INSTITUTIONS AND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/>
              <a:t>      SHORTAGE OF COORDINATION OF SOCIAL SERVICES  </a:t>
            </a:r>
          </a:p>
        </p:txBody>
      </p:sp>
    </p:spTree>
    <p:extLst>
      <p:ext uri="{BB962C8B-B14F-4D97-AF65-F5344CB8AC3E}">
        <p14:creationId xmlns:p14="http://schemas.microsoft.com/office/powerpoint/2010/main" val="217877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FC3006-F0C7-4A1D-BEF4-1ADDFC28D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FFB47D-156A-4C8B-B638-CB2DDD2B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000"/>
            <a:ext cx="10515600" cy="5541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  </a:t>
            </a:r>
            <a:r>
              <a:rPr lang="pl-PL" sz="3600" b="1" dirty="0"/>
              <a:t>GOVERNMENT’S SOLIDARITY PROGRAM </a:t>
            </a:r>
          </a:p>
          <a:p>
            <a:pPr marL="0" indent="0" algn="ctr">
              <a:buNone/>
            </a:pPr>
            <a:r>
              <a:rPr lang="pl-PL" sz="3600" b="1" dirty="0"/>
              <a:t>„</a:t>
            </a:r>
            <a:r>
              <a:rPr lang="pl-PL" sz="3600" b="1" i="1" dirty="0"/>
              <a:t>SENIOR SUPPORT CORP</a:t>
            </a:r>
            <a:r>
              <a:rPr lang="pl-PL" sz="3600" b="1" dirty="0"/>
              <a:t>” (STARTED IN 2020)</a:t>
            </a:r>
          </a:p>
          <a:p>
            <a:pPr marL="0" indent="0" algn="ctr">
              <a:buNone/>
            </a:pPr>
            <a:endParaRPr lang="pl-PL" sz="3600" b="1" dirty="0"/>
          </a:p>
          <a:p>
            <a:pPr marL="0" indent="0">
              <a:buNone/>
            </a:pPr>
            <a:r>
              <a:rPr lang="pl-PL" sz="2400" b="1" dirty="0"/>
              <a:t>THE AIM: FINANCING  LOCAL GOVERNMENTS  SERVICES FOR THE OLD AND LONELY PEOPLE 65+ SO THAT THEY COULD GET SHOPPING DONE,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THE SERVICES PROVIDED BY SOCIAL WORKERS OF SOCIAL ASSISTANCE UNITS OR BY CONTRACTING SERVICES TO NON GOVERNMENTAL ORGANIZATIONS OR PRIVATE PROVIDERS,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COOPERATION WITH VOLUNTEERS, VOLUNTEER FIREFIGHTERS ETC.</a:t>
            </a:r>
            <a:endParaRPr lang="pl-PL" sz="3600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>
              <a:buNone/>
            </a:pPr>
            <a:endParaRPr lang="pl-PL" sz="3600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92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B0B689-D1AC-4D4D-9DE1-FF2403AE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/>
              <a:t>SENIOR SUPPORT CORP – HOW IT WORKS </a:t>
            </a:r>
            <a:endParaRPr lang="pl-PL" b="1" dirty="0"/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4722A584-9E4F-40FF-BD55-520B891E9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66" y="1825625"/>
            <a:ext cx="7724268" cy="4351338"/>
          </a:xfrm>
        </p:spPr>
      </p:pic>
    </p:spTree>
    <p:extLst>
      <p:ext uri="{BB962C8B-B14F-4D97-AF65-F5344CB8AC3E}">
        <p14:creationId xmlns:p14="http://schemas.microsoft.com/office/powerpoint/2010/main" val="148969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89367B-41EE-4385-8043-5E3C4084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pl-PL" sz="4400" b="1" dirty="0">
                <a:latin typeface="+mn-lt"/>
              </a:rPr>
              <a:t>CRITICAL EVALUATION OF </a:t>
            </a:r>
            <a:br>
              <a:rPr lang="pl-PL" sz="4400" b="1" dirty="0">
                <a:latin typeface="+mn-lt"/>
              </a:rPr>
            </a:br>
            <a:r>
              <a:rPr lang="pl-PL" sz="4400" b="1" dirty="0">
                <a:latin typeface="+mn-lt"/>
              </a:rPr>
              <a:t>„</a:t>
            </a:r>
            <a:r>
              <a:rPr lang="pl-PL" sz="4400" b="1" i="1" dirty="0">
                <a:latin typeface="+mn-lt"/>
              </a:rPr>
              <a:t>SENIOR SUPPORT CORP</a:t>
            </a:r>
            <a:r>
              <a:rPr lang="pl-PL" sz="4400" b="1" dirty="0"/>
              <a:t>” - </a:t>
            </a:r>
            <a:r>
              <a:rPr lang="pl-PL" sz="4400" b="1" dirty="0">
                <a:latin typeface="+mn-lt"/>
              </a:rPr>
              <a:t>BY SENIOR. HUB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A34E2-1FCB-41BA-B523-E1907241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213"/>
            <a:ext cx="10515600" cy="39277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b="1" dirty="0"/>
              <a:t>NEED FOR EXPANSION OF THE PROGRAM </a:t>
            </a:r>
          </a:p>
          <a:p>
            <a:pPr marL="0" indent="0">
              <a:buNone/>
            </a:pPr>
            <a:r>
              <a:rPr lang="pl-PL" b="1" dirty="0"/>
              <a:t>      FOR PEOPLE AGED  60 -70,</a:t>
            </a:r>
          </a:p>
          <a:p>
            <a:pPr marL="514350" indent="-514350">
              <a:buAutoNum type="arabicPeriod" startAt="2"/>
            </a:pPr>
            <a:r>
              <a:rPr lang="pl-PL" b="1" dirty="0"/>
              <a:t>NEED FOR STRENGTHENING INFORMATION POLICY 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NEED FOR LOCAL PROMOTION (WEBSIDES, POSTERS ETC.)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pl-PL" b="1" dirty="0"/>
              <a:t>NEED FOR MONITORING, EVALUATION AND REPORTING DONE BY THE GOVERNMENT INSTITUTION 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pl-PL" b="1" dirty="0"/>
              <a:t>NEED FOR FAIR DIVISION OF LABOR BETWEEN SOCIAL WORKERS AND OTHERS (VOLUNTEERS, WORKERS OF SENIOR CLUBS ETC.)</a:t>
            </a:r>
          </a:p>
          <a:p>
            <a:pPr marL="514350" indent="-514350">
              <a:buAutoNum type="arabicPeriod" startAt="5"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824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33EF7-27B6-4077-84C5-3E90305DF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CONCLUSIONS AND RECOMMENDATIONS FOR SOCIAL POLICY FOR SENIORS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72E0C-C949-4E35-9310-19AF7218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9421"/>
            <a:ext cx="10515600" cy="371754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b="1" dirty="0"/>
              <a:t>DEVELOPING DIGITAL COMPETENCES OF SENIORS</a:t>
            </a:r>
          </a:p>
          <a:p>
            <a:pPr marL="514350" indent="-514350">
              <a:buAutoNum type="arabicPeriod" startAt="2"/>
            </a:pPr>
            <a:r>
              <a:rPr lang="pl-PL" b="1" dirty="0"/>
              <a:t>COUNTERACTING  SOCIAL ISOLATION AND LONELINESS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IMPROVEMENT OF THE MATERIAL SITUATION OF SENIORS</a:t>
            </a:r>
          </a:p>
          <a:p>
            <a:pPr marL="514350" indent="-514350">
              <a:buAutoNum type="arabicPeriod" startAt="4"/>
            </a:pPr>
            <a:r>
              <a:rPr lang="pl-PL" b="1" dirty="0"/>
              <a:t>IMPROVING POTENTIAL AND EFFICIENCY OF SOCIAL SERVICES </a:t>
            </a:r>
          </a:p>
          <a:p>
            <a:pPr marL="0" indent="0">
              <a:buNone/>
            </a:pPr>
            <a:r>
              <a:rPr lang="pl-PL" b="1" dirty="0"/>
              <a:t>       THROUGH DEINSTITUTIONALIZATION </a:t>
            </a:r>
          </a:p>
          <a:p>
            <a:pPr marL="514350" indent="-514350">
              <a:buAutoNum type="arabicPeriod" startAt="5"/>
            </a:pPr>
            <a:r>
              <a:rPr lang="pl-PL" b="1" dirty="0"/>
              <a:t>DEVELOPMENT OF NEW INSTITUTIONS OF SOCIAL SERVICES</a:t>
            </a:r>
          </a:p>
          <a:p>
            <a:pPr marL="514350" indent="-514350">
              <a:buAutoNum type="arabicPeriod" startAt="6"/>
            </a:pPr>
            <a:r>
              <a:rPr lang="pl-PL" b="1" dirty="0"/>
              <a:t>SENIOR PARTICIPATION IN NEEDS ASSESMENT AND PLANNING </a:t>
            </a:r>
          </a:p>
          <a:p>
            <a:pPr marL="0" indent="0">
              <a:buNone/>
            </a:pPr>
            <a:r>
              <a:rPr lang="pl-PL" b="1" dirty="0"/>
              <a:t>       SOCIAL SERVICES AT LOCAL, REGIONAL AND CENTRAL LEVEL</a:t>
            </a:r>
          </a:p>
        </p:txBody>
      </p:sp>
    </p:spTree>
    <p:extLst>
      <p:ext uri="{BB962C8B-B14F-4D97-AF65-F5344CB8AC3E}">
        <p14:creationId xmlns:p14="http://schemas.microsoft.com/office/powerpoint/2010/main" val="1894366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74282-967F-4C2D-99AE-31F04144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SOCIAL ASSISTANCE FOR THE ELDERLY IN THE SITUATION OF THE COVID 19 PANDEMIC IN ZAWIERCIE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072F71-A758-4290-AD95-4F6181144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R</a:t>
            </a:r>
            <a:r>
              <a:rPr lang="en-US" sz="2400" b="1" dirty="0"/>
              <a:t>EASONS </a:t>
            </a:r>
            <a:r>
              <a:rPr lang="pl-PL" sz="2400" b="1" dirty="0"/>
              <a:t>FOR</a:t>
            </a:r>
            <a:r>
              <a:rPr lang="en-US" sz="2400" b="1" dirty="0"/>
              <a:t> INTEREST IN THE TOPIC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1. </a:t>
            </a:r>
            <a:r>
              <a:rPr lang="en-US" sz="2400" b="1" dirty="0"/>
              <a:t>OLDER PEOPLE ARE THE GROUP THAT NEEDS THE GREATEST SUPPORT</a:t>
            </a:r>
            <a:r>
              <a:rPr lang="pl-PL" sz="2400" b="1" dirty="0"/>
              <a:t> DURING THE PANDEMIC</a:t>
            </a:r>
            <a:r>
              <a:rPr lang="en-US" sz="2400" b="1" dirty="0"/>
              <a:t>, AND AT THE SAME TIME THE GROUP THAT IS MOST DIFFICULT TO RECEIVE SUPPORT FROM B</a:t>
            </a:r>
            <a:r>
              <a:rPr lang="pl-PL" sz="2400" b="1" dirty="0"/>
              <a:t>OT</a:t>
            </a:r>
            <a:r>
              <a:rPr lang="en-US" sz="2400" b="1" dirty="0"/>
              <a:t>H</a:t>
            </a:r>
            <a:r>
              <a:rPr lang="pl-PL" sz="2400" b="1" dirty="0"/>
              <a:t> </a:t>
            </a:r>
            <a:r>
              <a:rPr lang="en-US" sz="2400" b="1" dirty="0"/>
              <a:t>THE INSTITUTION AND THE FAMILY.</a:t>
            </a:r>
            <a:r>
              <a:rPr lang="pl-PL" sz="2400" b="1" dirty="0"/>
              <a:t> </a:t>
            </a:r>
          </a:p>
          <a:p>
            <a:pPr marL="0" indent="0" algn="ctr">
              <a:buNone/>
            </a:pPr>
            <a:r>
              <a:rPr lang="pl-PL" sz="2400" b="1" dirty="0"/>
              <a:t>REASONS FOR SENIORS' PROBLEMS:</a:t>
            </a:r>
          </a:p>
          <a:p>
            <a:r>
              <a:rPr lang="pl-PL" sz="2400" b="1" dirty="0"/>
              <a:t>TYPICAL PROBLEMS OF DEPENDENT ELDERLY</a:t>
            </a:r>
          </a:p>
          <a:p>
            <a:r>
              <a:rPr lang="pl-PL" sz="2400" b="1" dirty="0"/>
              <a:t>NEW PROBLEMS OF ELDERLY DURING THE PANDEMIC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2. THE P</a:t>
            </a:r>
            <a:r>
              <a:rPr lang="en-US" sz="2400" b="1" dirty="0"/>
              <a:t>ANDEMIC IS A SUDDEN EVENT</a:t>
            </a:r>
            <a:r>
              <a:rPr lang="pl-PL" sz="2400" b="1" dirty="0"/>
              <a:t> -</a:t>
            </a:r>
            <a:r>
              <a:rPr lang="en-US" sz="2400" b="1" dirty="0"/>
              <a:t> </a:t>
            </a:r>
            <a:r>
              <a:rPr lang="pl-PL" sz="2400" b="1" dirty="0"/>
              <a:t>SOCIAL WORK OR CRISIS INTERVENTION?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321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027285-16B2-4957-80F9-5B27107E9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 RESEARCH QUESTIONS:</a:t>
            </a:r>
          </a:p>
          <a:p>
            <a:pPr marL="457200" indent="-457200" algn="ctr">
              <a:buAutoNum type="arabicPeriod"/>
            </a:pPr>
            <a:r>
              <a:rPr lang="pl-PL" sz="2400" b="1" dirty="0"/>
              <a:t>WHAT DIFFICULTIES DID SOCIAL WORKERS AND CARERS EXPERIENCE IN WORKING WITH THE ELDERLY DURING THE PANDEMIC?</a:t>
            </a:r>
          </a:p>
          <a:p>
            <a:pPr marL="457200" indent="-457200" algn="ctr">
              <a:buAutoNum type="arabicPeriod"/>
            </a:pPr>
            <a:r>
              <a:rPr lang="pl-PL" sz="2400" b="1" dirty="0"/>
              <a:t>WHAT KIND OF SOCIAL WORK WITH THE ELDERLY WAS CARRIED OUT MOST OFTEN?</a:t>
            </a:r>
          </a:p>
          <a:p>
            <a:pPr marL="0" indent="0" algn="ctr">
              <a:buNone/>
            </a:pPr>
            <a:endParaRPr lang="pl-PL" sz="2400" dirty="0"/>
          </a:p>
          <a:p>
            <a:pPr algn="ctr">
              <a:buFontTx/>
              <a:buChar char="-"/>
            </a:pPr>
            <a:r>
              <a:rPr lang="pl-PL" sz="2400" b="1" dirty="0"/>
              <a:t>THE RESEARCH TOOL WAS AN INTERVIEW QUESTIONNAIRE CONTAINING FOUR OPEN-ENDED QUESTIONS CONCERNING THE DISCUSSED RESEARCH ISSUES;</a:t>
            </a:r>
          </a:p>
          <a:p>
            <a:pPr algn="ctr">
              <a:buFontTx/>
              <a:buChar char="-"/>
            </a:pPr>
            <a:r>
              <a:rPr lang="pl-PL" sz="2400" b="1" dirty="0"/>
              <a:t>THE SURVEY WAS CARRIED OUT FROM JUNE TO JULY 2020 (ŚLĄSKIE REGION). 45 INTERVIEWS WERE DISTRIBUTED AND 40 REPLIES WERE RECEIVED.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F2C30492-7847-40BF-83DB-68088A6BC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REASERCH METHOD </a:t>
            </a:r>
          </a:p>
        </p:txBody>
      </p:sp>
    </p:spTree>
    <p:extLst>
      <p:ext uri="{BB962C8B-B14F-4D97-AF65-F5344CB8AC3E}">
        <p14:creationId xmlns:p14="http://schemas.microsoft.com/office/powerpoint/2010/main" val="1366521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2FAE8F-B1E1-4F8E-9083-4A9E5178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dirty="0">
                <a:latin typeface="+mn-lt"/>
              </a:rPr>
              <a:t>REASERCH RESULTS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E460BF-F64C-4347-9098-DBA1144D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D</a:t>
            </a:r>
            <a:r>
              <a:rPr lang="en-US" sz="2400" b="1" dirty="0"/>
              <a:t>IFFICULTIES IN WORKING WITH ELDERLY (FROM THE </a:t>
            </a:r>
            <a:r>
              <a:rPr lang="pl-PL" sz="2400" b="1" dirty="0"/>
              <a:t>OPINION</a:t>
            </a:r>
            <a:r>
              <a:rPr lang="en-US" sz="2400" b="1" dirty="0"/>
              <a:t> OF SOCIAL WORKERS)</a:t>
            </a:r>
            <a:endParaRPr lang="pl-PL" sz="2400" b="1" dirty="0"/>
          </a:p>
          <a:p>
            <a:pPr marL="0" indent="0" algn="ctr">
              <a:buNone/>
            </a:pPr>
            <a:endParaRPr kumimoji="0" lang="pl-PL" u="sng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endParaRPr lang="pl-PL" u="sng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endParaRPr kumimoji="0" lang="pl-PL" u="sng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endParaRPr lang="pl-PL" u="sng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endParaRPr lang="pl-PL" sz="28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5C79D96-5E21-452A-92B6-0B62D91DE13D}"/>
              </a:ext>
            </a:extLst>
          </p:cNvPr>
          <p:cNvSpPr/>
          <p:nvPr/>
        </p:nvSpPr>
        <p:spPr>
          <a:xfrm>
            <a:off x="142613" y="2818700"/>
            <a:ext cx="5052967" cy="391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OBSERVED SITUATIONS IN DAILY WORK OF SOCIAL WORKERS AND EVERYDAY LIFE OF SENIORS:</a:t>
            </a:r>
          </a:p>
          <a:p>
            <a:pPr algn="ctr"/>
            <a:endParaRPr lang="pl-PL" b="1" dirty="0"/>
          </a:p>
          <a:p>
            <a:pPr marL="0" indent="0">
              <a:buNone/>
            </a:pPr>
            <a:r>
              <a:rPr kumimoji="0" lang="pl-PL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kumimoji="0"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DIFFICULTIES IN ESTABLISHING AND</a:t>
            </a:r>
            <a:endParaRPr kumimoji="0" lang="pl-PL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MAINTAINING RELATIONSHIPS</a:t>
            </a:r>
            <a:r>
              <a:rPr kumimoji="0" lang="pl-PL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>
              <a:buNone/>
            </a:pPr>
            <a:endParaRPr kumimoji="0" lang="pl-PL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2.</a:t>
            </a:r>
            <a:r>
              <a:rPr lang="pl-PL" sz="2000" b="1" dirty="0"/>
              <a:t> D</a:t>
            </a:r>
            <a:r>
              <a:rPr lang="en-US" sz="2000" b="1" dirty="0"/>
              <a:t>IFFICULTIES IN ACCESSING SOCIAL AND MARKET SERVICES </a:t>
            </a:r>
            <a:endParaRPr kumimoji="0" lang="pl-PL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pl-PL" b="1" dirty="0"/>
          </a:p>
          <a:p>
            <a:pPr algn="ctr"/>
            <a:endParaRPr lang="pl-PL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C33D42A-F711-4FEB-94CE-0E38C60692EB}"/>
              </a:ext>
            </a:extLst>
          </p:cNvPr>
          <p:cNvSpPr/>
          <p:nvPr/>
        </p:nvSpPr>
        <p:spPr>
          <a:xfrm>
            <a:off x="7029976" y="2818699"/>
            <a:ext cx="4957891" cy="391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CONSEQUENCES OF THESE EVENTS IN THE IMPLEMENTATION OF SOCIAL WORK</a:t>
            </a:r>
            <a:r>
              <a:rPr lang="pl-PL" sz="2000" b="1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DIFFICULTIES IN DIAGNOSING THE PSYCHOSOCIAL AND HEALTH SITUATION;</a:t>
            </a:r>
            <a:endParaRPr lang="pl-PL" sz="2000" b="1" dirty="0">
              <a:solidFill>
                <a:schemeClr val="bg1"/>
              </a:solidFill>
            </a:endParaRP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- </a:t>
            </a:r>
            <a:r>
              <a:rPr lang="en-US" sz="2000" b="1" dirty="0">
                <a:solidFill>
                  <a:schemeClr val="bg1"/>
                </a:solidFill>
              </a:rPr>
              <a:t>INABILITY TO RECOGNIZE REAL NEEDS;</a:t>
            </a:r>
            <a:endParaRPr lang="pl-PL" sz="2000" b="1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pl-PL" sz="2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000" b="1" dirty="0">
                <a:solidFill>
                  <a:schemeClr val="bg1"/>
                </a:solidFill>
              </a:rPr>
              <a:t>THE DETERIORATI</a:t>
            </a:r>
            <a:r>
              <a:rPr lang="pl-PL" sz="2000" b="1" dirty="0">
                <a:solidFill>
                  <a:schemeClr val="bg1"/>
                </a:solidFill>
              </a:rPr>
              <a:t>O</a:t>
            </a:r>
            <a:r>
              <a:rPr lang="en-US" sz="2000" b="1" dirty="0">
                <a:solidFill>
                  <a:schemeClr val="bg1"/>
                </a:solidFill>
              </a:rPr>
              <a:t>N </a:t>
            </a:r>
            <a:r>
              <a:rPr lang="pl-PL" sz="2000" b="1" dirty="0">
                <a:solidFill>
                  <a:schemeClr val="bg1"/>
                </a:solidFill>
              </a:rPr>
              <a:t>OF M</a:t>
            </a:r>
            <a:r>
              <a:rPr lang="en-US" sz="2000" b="1" dirty="0">
                <a:solidFill>
                  <a:schemeClr val="bg1"/>
                </a:solidFill>
              </a:rPr>
              <a:t>ENTAL </a:t>
            </a:r>
            <a:r>
              <a:rPr lang="pl-PL" sz="2000" b="1" dirty="0">
                <a:solidFill>
                  <a:schemeClr val="bg1"/>
                </a:solidFill>
              </a:rPr>
              <a:t>HEALTH</a:t>
            </a:r>
            <a:r>
              <a:rPr lang="en-US" sz="2000" b="1" dirty="0">
                <a:solidFill>
                  <a:schemeClr val="bg1"/>
                </a:solidFill>
              </a:rPr>
              <a:t> OF THE ELDERLY</a:t>
            </a:r>
            <a:endParaRPr lang="pl-PL" sz="2000" b="1" dirty="0">
              <a:solidFill>
                <a:schemeClr val="bg1"/>
              </a:solidFill>
            </a:endParaRPr>
          </a:p>
          <a:p>
            <a:pPr algn="ctr"/>
            <a:endParaRPr lang="pl-PL" sz="2400" b="1" dirty="0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70649180-BCBF-45CB-8C21-D6AD804579E5}"/>
              </a:ext>
            </a:extLst>
          </p:cNvPr>
          <p:cNvSpPr/>
          <p:nvPr/>
        </p:nvSpPr>
        <p:spPr>
          <a:xfrm>
            <a:off x="5454242" y="4091897"/>
            <a:ext cx="1317071" cy="1016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186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2FAE8F-B1E1-4F8E-9083-4A9E5178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dirty="0">
                <a:latin typeface="+mn-lt"/>
              </a:rPr>
              <a:t>REASERCH RESULTS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E460BF-F64C-4347-9098-DBA1144D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/>
              <a:t>D</a:t>
            </a:r>
            <a:r>
              <a:rPr lang="en-US" sz="2800" b="1" dirty="0"/>
              <a:t>IFFICULTIES IN WORKING WITH ELDERLY (FROM THE </a:t>
            </a:r>
            <a:r>
              <a:rPr lang="pl-PL" sz="2800" b="1" dirty="0"/>
              <a:t>OPINION</a:t>
            </a:r>
            <a:r>
              <a:rPr lang="en-US" sz="2800" b="1" dirty="0"/>
              <a:t> OF </a:t>
            </a:r>
            <a:r>
              <a:rPr lang="pl-PL" b="1" dirty="0"/>
              <a:t>CAREGIVERS</a:t>
            </a:r>
            <a:r>
              <a:rPr lang="en-US" sz="2800" b="1" dirty="0"/>
              <a:t>)</a:t>
            </a:r>
            <a:endParaRPr lang="pl-PL" sz="2800" b="1" dirty="0"/>
          </a:p>
          <a:p>
            <a:pPr marL="0" indent="0" algn="ctr">
              <a:buNone/>
            </a:pPr>
            <a:endParaRPr kumimoji="0" lang="pl-PL" u="sng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endParaRPr lang="pl-PL" u="sng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endParaRPr kumimoji="0" lang="pl-PL" u="sng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endParaRPr lang="pl-PL" u="sng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endParaRPr lang="pl-PL" sz="28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5C79D96-5E21-452A-92B6-0B62D91DE13D}"/>
              </a:ext>
            </a:extLst>
          </p:cNvPr>
          <p:cNvSpPr/>
          <p:nvPr/>
        </p:nvSpPr>
        <p:spPr>
          <a:xfrm>
            <a:off x="142613" y="2818700"/>
            <a:ext cx="5052967" cy="391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OBSERVED SITUATIONS IN DAILY WORK OF CARYGIVERS AND EVERYDAY LIFE OF SENIORS:</a:t>
            </a:r>
          </a:p>
          <a:p>
            <a:pPr algn="ctr"/>
            <a:endParaRPr lang="pl-PL" b="1" dirty="0"/>
          </a:p>
          <a:p>
            <a:pPr marL="0" indent="0">
              <a:buNone/>
            </a:pPr>
            <a:r>
              <a:rPr kumimoji="0" lang="pl-PL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kumimoji="0"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DIFFICULTIES IN  MAINTAINING RELATIONSHIPS</a:t>
            </a:r>
            <a:r>
              <a:rPr kumimoji="0" lang="pl-PL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>
              <a:buNone/>
            </a:pPr>
            <a:endParaRPr kumimoji="0" lang="pl-PL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2.</a:t>
            </a:r>
            <a:r>
              <a:rPr lang="pl-PL" sz="2000" b="1" dirty="0"/>
              <a:t> D</a:t>
            </a:r>
            <a:r>
              <a:rPr lang="en-US" sz="2000" b="1" dirty="0"/>
              <a:t>IFFICULTIES IN ACCESSING SOCIAL AND MARKET SERVICES </a:t>
            </a:r>
            <a:endParaRPr kumimoji="0" lang="pl-PL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pl-PL" b="1" dirty="0"/>
          </a:p>
          <a:p>
            <a:pPr algn="ctr"/>
            <a:endParaRPr lang="pl-PL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C33D42A-F711-4FEB-94CE-0E38C60692EB}"/>
              </a:ext>
            </a:extLst>
          </p:cNvPr>
          <p:cNvSpPr/>
          <p:nvPr/>
        </p:nvSpPr>
        <p:spPr>
          <a:xfrm>
            <a:off x="7029976" y="2818699"/>
            <a:ext cx="4957891" cy="3917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CONSEQUENCES OF THESE EVENTS IN THE IMPLEMENTATION OF </a:t>
            </a:r>
            <a:r>
              <a:rPr lang="pl-PL" sz="2000" b="1" dirty="0">
                <a:solidFill>
                  <a:schemeClr val="tx1"/>
                </a:solidFill>
              </a:rPr>
              <a:t>CARE:</a:t>
            </a:r>
          </a:p>
          <a:p>
            <a:endParaRPr lang="pl-PL" sz="2000" b="1" baseline="0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- </a:t>
            </a:r>
            <a:r>
              <a:rPr lang="pl-PL" sz="2000" b="1" baseline="0" dirty="0">
                <a:solidFill>
                  <a:schemeClr val="bg1"/>
                </a:solidFill>
              </a:rPr>
              <a:t> L</a:t>
            </a:r>
            <a:r>
              <a:rPr lang="en-US" sz="2000" b="1" baseline="0" dirty="0">
                <a:solidFill>
                  <a:schemeClr val="bg1"/>
                </a:solidFill>
              </a:rPr>
              <a:t>ESS PRODUCTIVE WOR</a:t>
            </a:r>
            <a:r>
              <a:rPr lang="pl-PL" sz="2000" b="1" baseline="0" dirty="0">
                <a:solidFill>
                  <a:schemeClr val="bg1"/>
                </a:solidFill>
              </a:rPr>
              <a:t>K;</a:t>
            </a:r>
          </a:p>
          <a:p>
            <a:pPr marL="457200" indent="-457200">
              <a:buAutoNum type="arabicPeriod"/>
            </a:pPr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- </a:t>
            </a:r>
            <a:r>
              <a:rPr lang="pl-PL" sz="2000" b="1" baseline="0" dirty="0">
                <a:solidFill>
                  <a:schemeClr val="bg1"/>
                </a:solidFill>
              </a:rPr>
              <a:t>A</a:t>
            </a:r>
            <a:r>
              <a:rPr lang="en-US" sz="2000" b="1" baseline="0" dirty="0">
                <a:solidFill>
                  <a:schemeClr val="bg1"/>
                </a:solidFill>
              </a:rPr>
              <a:t> HIGH SENSE OF DANGER</a:t>
            </a:r>
            <a:r>
              <a:rPr lang="pl-PL" sz="2000" b="1" baseline="0" dirty="0">
                <a:solidFill>
                  <a:schemeClr val="bg1"/>
                </a:solidFill>
              </a:rPr>
              <a:t>;</a:t>
            </a:r>
          </a:p>
          <a:p>
            <a:pPr marL="457200" indent="-457200">
              <a:buAutoNum type="arabicPeriod"/>
            </a:pPr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- </a:t>
            </a:r>
            <a:r>
              <a:rPr lang="pl-PL" sz="2000" b="1" baseline="0" dirty="0">
                <a:solidFill>
                  <a:schemeClr val="bg1"/>
                </a:solidFill>
              </a:rPr>
              <a:t>D</a:t>
            </a:r>
            <a:r>
              <a:rPr lang="en-US" sz="2000" b="1" baseline="0" dirty="0">
                <a:solidFill>
                  <a:schemeClr val="bg1"/>
                </a:solidFill>
              </a:rPr>
              <a:t>ETERIORATI</a:t>
            </a:r>
            <a:r>
              <a:rPr lang="pl-PL" sz="2000" b="1" baseline="0" dirty="0">
                <a:solidFill>
                  <a:schemeClr val="bg1"/>
                </a:solidFill>
              </a:rPr>
              <a:t>ON IN </a:t>
            </a:r>
            <a:r>
              <a:rPr lang="en-US" sz="2000" b="1" baseline="0" dirty="0">
                <a:solidFill>
                  <a:schemeClr val="bg1"/>
                </a:solidFill>
              </a:rPr>
              <a:t>MENTAL </a:t>
            </a:r>
            <a:r>
              <a:rPr lang="pl-PL" sz="2000" b="1" baseline="0" dirty="0">
                <a:solidFill>
                  <a:schemeClr val="bg1"/>
                </a:solidFill>
              </a:rPr>
              <a:t>HEALTH</a:t>
            </a:r>
            <a:r>
              <a:rPr lang="en-US" sz="2000" b="1" baseline="0" dirty="0">
                <a:solidFill>
                  <a:schemeClr val="bg1"/>
                </a:solidFill>
              </a:rPr>
              <a:t> OF THE ELDERLY AND CAREGIVERS</a:t>
            </a:r>
            <a:endParaRPr lang="pl-PL" sz="2000" b="1" baseline="0" dirty="0">
              <a:solidFill>
                <a:schemeClr val="bg1"/>
              </a:solidFill>
            </a:endParaRPr>
          </a:p>
          <a:p>
            <a:pPr algn="ctr"/>
            <a:endParaRPr lang="pl-PL" sz="2400" b="1" dirty="0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70649180-BCBF-45CB-8C21-D6AD804579E5}"/>
              </a:ext>
            </a:extLst>
          </p:cNvPr>
          <p:cNvSpPr/>
          <p:nvPr/>
        </p:nvSpPr>
        <p:spPr>
          <a:xfrm>
            <a:off x="5454242" y="4091897"/>
            <a:ext cx="1317071" cy="1016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86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281" y="0"/>
            <a:ext cx="11643919" cy="148478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REASERCH RESULTS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KIND OF SOCIAL WORK/INTERVENTIONS FOR THE ELDERLY IN THE PANDEMIC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2337" y="1359017"/>
            <a:ext cx="11643919" cy="521795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/>
              <a:t>1) SUPPORT IN THE PSYCHOLOGICAL CRISIS</a:t>
            </a:r>
          </a:p>
          <a:p>
            <a:endParaRPr lang="pl-PL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HELP VIA TELEPHONE CALLS THAT SUPPORT EMOTIONALLY AND MOTIVATE TO </a:t>
            </a:r>
            <a:r>
              <a:rPr lang="pl-PL" sz="2400" b="1" dirty="0">
                <a:solidFill>
                  <a:schemeClr val="bg1"/>
                </a:solidFill>
              </a:rPr>
              <a:t>DO </a:t>
            </a:r>
            <a:r>
              <a:rPr lang="en-US" sz="2400" b="1" dirty="0">
                <a:solidFill>
                  <a:schemeClr val="bg1"/>
                </a:solidFill>
              </a:rPr>
              <a:t>DAILY ACTIVIT</a:t>
            </a:r>
            <a:r>
              <a:rPr lang="pl-PL" sz="2400" b="1" dirty="0">
                <a:solidFill>
                  <a:schemeClr val="bg1"/>
                </a:solidFill>
              </a:rPr>
              <a:t>IES;</a:t>
            </a:r>
          </a:p>
          <a:p>
            <a:endParaRPr lang="pl-PL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INFORMATION AND INSTRUCTIONS ON HOW TO BEHAVE SAFELY IN </a:t>
            </a:r>
            <a:r>
              <a:rPr lang="pl-PL" sz="2400" b="1" dirty="0">
                <a:solidFill>
                  <a:schemeClr val="bg1"/>
                </a:solidFill>
              </a:rPr>
              <a:t>A </a:t>
            </a:r>
            <a:r>
              <a:rPr lang="en-US" sz="2400" b="1" dirty="0">
                <a:solidFill>
                  <a:schemeClr val="bg1"/>
                </a:solidFill>
              </a:rPr>
              <a:t>PANDEMIC SITUATION</a:t>
            </a:r>
            <a:r>
              <a:rPr lang="pl-PL" sz="2400" b="1" dirty="0">
                <a:solidFill>
                  <a:schemeClr val="bg1"/>
                </a:solidFill>
              </a:rPr>
              <a:t>;</a:t>
            </a:r>
          </a:p>
          <a:p>
            <a:endParaRPr lang="pl-PL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HELP IN SOLVING CURRENT PROBLEMS</a:t>
            </a:r>
            <a:r>
              <a:rPr lang="pl-PL" sz="2400" b="1" dirty="0">
                <a:solidFill>
                  <a:schemeClr val="bg1"/>
                </a:solidFill>
              </a:rPr>
              <a:t>;</a:t>
            </a:r>
          </a:p>
          <a:p>
            <a:endParaRPr lang="pl-PL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VISITING</a:t>
            </a:r>
            <a:r>
              <a:rPr lang="pl-PL" sz="2400" b="1" dirty="0">
                <a:solidFill>
                  <a:schemeClr val="bg1"/>
                </a:solidFill>
              </a:rPr>
              <a:t> ONLY</a:t>
            </a:r>
            <a:r>
              <a:rPr lang="en-US" sz="2400" b="1" dirty="0">
                <a:solidFill>
                  <a:schemeClr val="bg1"/>
                </a:solidFill>
              </a:rPr>
              <a:t> IN AN ABSOLUT</a:t>
            </a:r>
            <a:r>
              <a:rPr lang="pl-PL" sz="2400" b="1" dirty="0">
                <a:solidFill>
                  <a:schemeClr val="bg1"/>
                </a:solidFill>
              </a:rPr>
              <a:t>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pl-PL" sz="2400" b="1" dirty="0">
                <a:solidFill>
                  <a:schemeClr val="bg1"/>
                </a:solidFill>
              </a:rPr>
              <a:t>NECESSITY.</a:t>
            </a:r>
          </a:p>
          <a:p>
            <a:pPr>
              <a:buNone/>
            </a:pPr>
            <a:endParaRPr lang="pl-PL" sz="2400" dirty="0"/>
          </a:p>
          <a:p>
            <a:endParaRPr lang="pl-PL" sz="2400" dirty="0"/>
          </a:p>
        </p:txBody>
      </p:sp>
      <p:pic>
        <p:nvPicPr>
          <p:cNvPr id="5" name="~PP1743.WAV">
            <a:hlinkClick r:id="" action="ppaction://media"/>
          </p:cNvPr>
          <p:cNvPicPr>
            <a:picLocks noRot="1" noChangeAspect="1"/>
          </p:cNvPicPr>
          <p:nvPr>
            <a:wavAudioFile r:embed="rId1" name="~PP1743.WAV"/>
          </p:nvPr>
        </p:nvPicPr>
        <p:blipFill>
          <a:blip r:embed="rId3" cstate="print"/>
          <a:stretch>
            <a:fillRect/>
          </a:stretch>
        </p:blipFill>
        <p:spPr>
          <a:xfrm>
            <a:off x="10248900" y="6438900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2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41F63-B635-4E61-A6E6-DFED4D97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TABLE OF CONTENTS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71A0C7-D473-4F5C-8B1F-C1C01222A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5333"/>
            <a:ext cx="10515600" cy="372163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b="1" dirty="0"/>
              <a:t>SOCIAL SERVICES – DEFINITION AND BASIC FACTS</a:t>
            </a:r>
          </a:p>
          <a:p>
            <a:pPr marL="514350" indent="-514350">
              <a:buAutoNum type="arabicPeriod" startAt="2"/>
            </a:pPr>
            <a:r>
              <a:rPr lang="pl-PL" b="1" dirty="0"/>
              <a:t>SENIOR POLICY IN POLAND BEFORE THE COVID 19 PANDEMIC 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BASIC CHALLENGES OF SOCIAL SERVICES FOR THE OLD POPULATION DURING THE COVID 19</a:t>
            </a:r>
          </a:p>
          <a:p>
            <a:pPr marL="514350" indent="-514350">
              <a:buAutoNum type="arabicPeriod" startAt="4"/>
            </a:pPr>
            <a:r>
              <a:rPr lang="pl-PL" b="1" dirty="0"/>
              <a:t>GOVERNMENT’S SOLIDARITY PROGRAM „SENIOR SUPPORT CORP”</a:t>
            </a:r>
          </a:p>
          <a:p>
            <a:pPr marL="514350" indent="-514350">
              <a:buAutoNum type="arabicPeriod" startAt="5"/>
            </a:pPr>
            <a:r>
              <a:rPr lang="pl-PL" b="1" dirty="0"/>
              <a:t>SOCIAL SERVICES AND SOCIAL WORK AT LOCAL LEVEL </a:t>
            </a:r>
          </a:p>
          <a:p>
            <a:pPr marL="0" indent="0">
              <a:buNone/>
            </a:pPr>
            <a:r>
              <a:rPr lang="pl-PL" b="1" dirty="0"/>
              <a:t>       THE CASE OF ZAWIERCIE </a:t>
            </a:r>
          </a:p>
          <a:p>
            <a:pPr marL="0" indent="0">
              <a:buNone/>
            </a:pPr>
            <a:r>
              <a:rPr lang="pl-PL" b="1" dirty="0"/>
              <a:t>6.   CONCLUSIONS AND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0203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281" y="0"/>
            <a:ext cx="11643919" cy="148478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REASERCH RESULTS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KIND OF SOCIAL WORK/INTERVENTIONS FOR THE ELDERLY IN THE PANDEMIC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6169" y="1283516"/>
            <a:ext cx="11820087" cy="529345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 dirty="0"/>
              <a:t>2) </a:t>
            </a:r>
            <a:r>
              <a:rPr lang="en-US" sz="2000" b="1" dirty="0"/>
              <a:t>HANDLING OFFICIAL AFFAIRS, CONTACT WITH HEALTH CARE </a:t>
            </a:r>
            <a:r>
              <a:rPr lang="pl-PL" sz="2000" b="1" dirty="0"/>
              <a:t>UNITS</a:t>
            </a:r>
          </a:p>
          <a:p>
            <a:endParaRPr lang="pl-PL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PERMANENT CONTACTS WITH VARIOUS INSTITUTIONS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HELP IN BUYING MEDICINES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AN EXPLANATION OF HOW TO TAKE YOUR MEDICATIONS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HELP WITH SHOPPING</a:t>
            </a:r>
            <a:r>
              <a:rPr lang="pl-PL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>
                <a:solidFill>
                  <a:schemeClr val="bg1"/>
                </a:solidFill>
              </a:rPr>
              <a:t>HELP IN PAYING BILLS (FOR ENERGY, WATER, RENT)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ESTABLISHING CONTACTS WITH A DOCTOR, ESTABLISHING CONTACTS WITH COMMUNITY NURSES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u="sng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 MAINTAINING CONSTANT CONTACT WITH CAREGIVERS</a:t>
            </a:r>
            <a:r>
              <a:rPr lang="pl-PL" sz="2000" b="1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pl-PL" sz="2400" dirty="0"/>
          </a:p>
          <a:p>
            <a:endParaRPr lang="pl-PL" sz="2400" dirty="0"/>
          </a:p>
        </p:txBody>
      </p:sp>
      <p:pic>
        <p:nvPicPr>
          <p:cNvPr id="5" name="~PP1743.WAV">
            <a:hlinkClick r:id="" action="ppaction://media"/>
          </p:cNvPr>
          <p:cNvPicPr>
            <a:picLocks noRot="1" noChangeAspect="1"/>
          </p:cNvPicPr>
          <p:nvPr>
            <a:wavAudioFile r:embed="rId1" name="~PP1743.WAV"/>
          </p:nvPr>
        </p:nvPicPr>
        <p:blipFill>
          <a:blip r:embed="rId3" cstate="print"/>
          <a:stretch>
            <a:fillRect/>
          </a:stretch>
        </p:blipFill>
        <p:spPr>
          <a:xfrm>
            <a:off x="10248900" y="6438900"/>
            <a:ext cx="2032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5540"/>
      </p:ext>
    </p:extLst>
  </p:cSld>
  <p:clrMapOvr>
    <a:masterClrMapping/>
  </p:clrMapOvr>
  <p:transition advTm="22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281" y="0"/>
            <a:ext cx="11643919" cy="148478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REASERCH RESULTS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KIND OF SOCIAL WORK/INTERVENTIONS FOR THE ELDERLY IN THE PANDEMIC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0" y="998290"/>
            <a:ext cx="12192000" cy="585970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>
              <a:buNone/>
            </a:pPr>
            <a:endParaRPr lang="pl-PL" sz="2400" b="1" dirty="0"/>
          </a:p>
          <a:p>
            <a:pPr>
              <a:buNone/>
            </a:pPr>
            <a:r>
              <a:rPr lang="pl-PL" sz="2000" b="1" dirty="0"/>
              <a:t>3) </a:t>
            </a:r>
            <a:r>
              <a:rPr lang="en-US" sz="2000" b="1" dirty="0"/>
              <a:t>SUPPORT COORDINATION </a:t>
            </a:r>
            <a:r>
              <a:rPr lang="pl-PL" sz="2000" b="1" dirty="0"/>
              <a:t> </a:t>
            </a:r>
            <a:r>
              <a:rPr lang="en-US" sz="2000" b="1" dirty="0"/>
              <a:t>AND COOPERATION </a:t>
            </a:r>
            <a:r>
              <a:rPr lang="pl-PL" sz="2000" b="1" dirty="0"/>
              <a:t> </a:t>
            </a:r>
            <a:r>
              <a:rPr lang="en-US" sz="2000" b="1" dirty="0"/>
              <a:t>WITH THE LOCAL COMMUNITY </a:t>
            </a:r>
            <a:endParaRPr lang="pl-PL" sz="2000" b="1" dirty="0"/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IMPROVING </a:t>
            </a:r>
            <a:r>
              <a:rPr lang="pl-PL" sz="2000" b="1" dirty="0">
                <a:solidFill>
                  <a:schemeClr val="bg1"/>
                </a:solidFill>
              </a:rPr>
              <a:t>COOPERATION BETWEEN DIFFERENT GROUPS </a:t>
            </a:r>
            <a:r>
              <a:rPr lang="en-US" sz="2000" b="1" dirty="0">
                <a:solidFill>
                  <a:schemeClr val="bg1"/>
                </a:solidFill>
              </a:rPr>
              <a:t>(CO-WORKERS AS WELL AS PEOPLE AND GROUPS FROM OUTSIDE SOCIAL WELFARE CENTERS)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FREQUENT CONTACT WITH THE FAMILIES OF THE ELDERLY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COOPERATION WITH VARIOUS NON-GOVERNMENTAL ORGANIZATIONS, MAINLY WITH THE VOLUNTEER FIRE BRIGADE, THE POLISH SCOUTING ASSOCIATION AND OTHER VOLUNTEERS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EXPANDING THE</a:t>
            </a:r>
            <a:r>
              <a:rPr lang="en-US" sz="2000" b="1" dirty="0">
                <a:solidFill>
                  <a:schemeClr val="bg1"/>
                </a:solidFill>
              </a:rPr>
              <a:t> SUP</a:t>
            </a:r>
            <a:r>
              <a:rPr lang="pl-PL" sz="2000" b="1" dirty="0">
                <a:solidFill>
                  <a:schemeClr val="bg1"/>
                </a:solidFill>
              </a:rPr>
              <a:t>P</a:t>
            </a:r>
            <a:r>
              <a:rPr lang="en-US" sz="2000" b="1" dirty="0">
                <a:solidFill>
                  <a:schemeClr val="bg1"/>
                </a:solidFill>
              </a:rPr>
              <a:t>ORT</a:t>
            </a:r>
            <a:r>
              <a:rPr lang="pl-PL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OF CARE SERVICES</a:t>
            </a:r>
            <a:r>
              <a:rPr lang="pl-PL" sz="2000" b="1" dirty="0">
                <a:solidFill>
                  <a:schemeClr val="bg1"/>
                </a:solidFill>
              </a:rPr>
              <a:t> AND ADD DIFFERENT TYPE OF IT</a:t>
            </a:r>
            <a:r>
              <a:rPr lang="en-US" sz="2000" b="1" dirty="0">
                <a:solidFill>
                  <a:schemeClr val="bg1"/>
                </a:solidFill>
              </a:rPr>
              <a:t> (NUMEROUS CASES OF PEOPLE REPORTING </a:t>
            </a:r>
            <a:r>
              <a:rPr lang="pl-PL" sz="2000" b="1" dirty="0">
                <a:solidFill>
                  <a:schemeClr val="bg1"/>
                </a:solidFill>
              </a:rPr>
              <a:t>THAT WE SHOULD</a:t>
            </a:r>
            <a:r>
              <a:rPr lang="en-US" sz="2000" b="1" dirty="0">
                <a:solidFill>
                  <a:schemeClr val="bg1"/>
                </a:solidFill>
              </a:rPr>
              <a:t> EXTEND SERVICES TO THOSE WHO HAVE</a:t>
            </a:r>
            <a:r>
              <a:rPr lang="pl-PL" sz="2000" b="1" dirty="0">
                <a:solidFill>
                  <a:schemeClr val="bg1"/>
                </a:solidFill>
              </a:rPr>
              <a:t> NOT</a:t>
            </a:r>
            <a:r>
              <a:rPr lang="en-US" sz="2000" b="1" dirty="0">
                <a:solidFill>
                  <a:schemeClr val="bg1"/>
                </a:solidFill>
              </a:rPr>
              <a:t> USED SOCIAL WORK SO FAR)</a:t>
            </a:r>
            <a:r>
              <a:rPr lang="pl-PL" sz="2000" b="1" dirty="0">
                <a:solidFill>
                  <a:schemeClr val="bg1"/>
                </a:solidFill>
              </a:rPr>
              <a:t>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 ORGANIZING NEIGHBO</a:t>
            </a:r>
            <a:r>
              <a:rPr lang="pl-PL" sz="2000" b="1" dirty="0">
                <a:solidFill>
                  <a:schemeClr val="bg1"/>
                </a:solidFill>
              </a:rPr>
              <a:t>U</a:t>
            </a:r>
            <a:r>
              <a:rPr lang="en-US" sz="2000" b="1" dirty="0">
                <a:solidFill>
                  <a:schemeClr val="bg1"/>
                </a:solidFill>
              </a:rPr>
              <a:t>RHOOD HELP</a:t>
            </a:r>
            <a:r>
              <a:rPr lang="pl-PL" sz="2000" b="1" dirty="0">
                <a:solidFill>
                  <a:schemeClr val="bg1"/>
                </a:solidFill>
              </a:rPr>
              <a:t>.</a:t>
            </a:r>
          </a:p>
          <a:p>
            <a:endParaRPr lang="pl-PL" sz="2400" dirty="0"/>
          </a:p>
        </p:txBody>
      </p:sp>
      <p:pic>
        <p:nvPicPr>
          <p:cNvPr id="5" name="~PP1743.WAV">
            <a:hlinkClick r:id="" action="ppaction://media"/>
          </p:cNvPr>
          <p:cNvPicPr>
            <a:picLocks noRot="1" noChangeAspect="1"/>
          </p:cNvPicPr>
          <p:nvPr>
            <a:wavAudioFile r:embed="rId1" name="~PP1743.WAV"/>
          </p:nvPr>
        </p:nvPicPr>
        <p:blipFill>
          <a:blip r:embed="rId3" cstate="print"/>
          <a:stretch>
            <a:fillRect/>
          </a:stretch>
        </p:blipFill>
        <p:spPr>
          <a:xfrm>
            <a:off x="10248900" y="6438900"/>
            <a:ext cx="2032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66053"/>
      </p:ext>
    </p:extLst>
  </p:cSld>
  <p:clrMapOvr>
    <a:masterClrMapping/>
  </p:clrMapOvr>
  <p:transition advTm="22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EC212B-8E2F-46A2-9E63-331D4A71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CONCLUSIONS FROM RESEARCH AND RECOMMENDATIONS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287269-FC4D-40D1-A32D-7CC9DEA7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ESTABLISHING AND MAINTAINING RELATIONSHIP WITH OLDER PEOPLE ONLY THROUGH INDIRECT (TELEPHONE) CONTACT HAS BEEN DIFFICULT TO IMPLEMENT</a:t>
            </a:r>
            <a:r>
              <a:rPr lang="pl-PL" sz="2600" b="1" dirty="0"/>
              <a:t>- </a:t>
            </a:r>
            <a:r>
              <a:rPr lang="en-US" sz="2600" b="1" dirty="0"/>
              <a:t>MANY </a:t>
            </a:r>
            <a:r>
              <a:rPr lang="pl-PL" sz="2600" b="1" dirty="0"/>
              <a:t>OLDER</a:t>
            </a:r>
            <a:r>
              <a:rPr lang="en-US" sz="2600" b="1" dirty="0"/>
              <a:t> PEOPLE EXPERIENCE SIGNIFICANT FUNCTIONAL LIMITATIONS</a:t>
            </a:r>
            <a:r>
              <a:rPr lang="pl-PL" sz="2600" b="1" dirty="0"/>
              <a:t>,</a:t>
            </a:r>
            <a:r>
              <a:rPr lang="en-US" sz="2600" b="1" dirty="0"/>
              <a:t> THAT COMPLICATE THEIR ABILITY TO COMMUNICATE ON THE PHONE, </a:t>
            </a:r>
            <a:r>
              <a:rPr lang="pl-PL" sz="2600" b="1" dirty="0"/>
              <a:t>THEY </a:t>
            </a:r>
            <a:r>
              <a:rPr lang="en-US" sz="2600" b="1" dirty="0"/>
              <a:t>DO NOT HAVE COMPUTERS</a:t>
            </a:r>
            <a:r>
              <a:rPr lang="pl-PL" sz="2600" b="1" dirty="0"/>
              <a:t>; </a:t>
            </a:r>
          </a:p>
          <a:p>
            <a:endParaRPr lang="pl-PL" sz="2600" b="1" dirty="0"/>
          </a:p>
          <a:p>
            <a:pPr marL="0" indent="0">
              <a:buNone/>
            </a:pPr>
            <a:endParaRPr lang="pl-PL" sz="2600" b="1" dirty="0"/>
          </a:p>
          <a:p>
            <a:r>
              <a:rPr lang="en-US" sz="2600" b="1" dirty="0"/>
              <a:t>THE ONLY PERSONS CONTACTED BY SENIORS IN THE FIRST PERIOD OF THE PANDEMIC </a:t>
            </a:r>
            <a:r>
              <a:rPr lang="en-US" sz="2600" b="1"/>
              <a:t>WERE CARERS</a:t>
            </a:r>
            <a:r>
              <a:rPr lang="pl-PL" sz="26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27744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5B784-1E43-4150-893B-7681A06F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CONCLUSIONS FROM RESEARCH AND RECOMMENDATIONS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F14D9-F0B1-4AAE-B7DD-4A76BC66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ELDERLY NEEDED SUPPORT CHARACTERISTIC OF CRISIS INTERVENTION </a:t>
            </a:r>
            <a:r>
              <a:rPr lang="pl-PL" sz="2800" b="1" dirty="0"/>
              <a:t>(</a:t>
            </a:r>
            <a:r>
              <a:rPr lang="en-US" sz="2800" b="1" dirty="0"/>
              <a:t>MAINLY THROUGH HELP WITH EMOTIONAL NEEDS</a:t>
            </a:r>
            <a:r>
              <a:rPr lang="pl-PL" sz="2800" b="1" dirty="0"/>
              <a:t>)</a:t>
            </a:r>
            <a:r>
              <a:rPr lang="en-US" sz="2800" b="1" dirty="0"/>
              <a:t> RATHER THAN GERONTOLOGICAL SOCIAL WORK</a:t>
            </a:r>
            <a:r>
              <a:rPr lang="pl-PL" sz="2800" b="1" dirty="0"/>
              <a:t>;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b="1" dirty="0"/>
              <a:t>D</a:t>
            </a:r>
            <a:r>
              <a:rPr lang="en-US" b="1" dirty="0"/>
              <a:t>URING THE PANDEMIC CRISIS </a:t>
            </a:r>
            <a:r>
              <a:rPr lang="pl-PL" b="1" dirty="0"/>
              <a:t>A</a:t>
            </a:r>
            <a:r>
              <a:rPr lang="en-US" b="1" dirty="0"/>
              <a:t>N IMPORTANT GOAL OF SOCIAL WORK</a:t>
            </a:r>
            <a:r>
              <a:rPr lang="pl-PL" b="1" dirty="0"/>
              <a:t>/CRISIS INTERVENTION</a:t>
            </a:r>
            <a:r>
              <a:rPr lang="en-US" b="1" dirty="0"/>
              <a:t> WITH TH</a:t>
            </a:r>
            <a:r>
              <a:rPr lang="pl-PL" b="1" dirty="0"/>
              <a:t>E</a:t>
            </a:r>
            <a:r>
              <a:rPr lang="en-US" b="1" dirty="0"/>
              <a:t> ELDERLY HAS BECOME</a:t>
            </a:r>
            <a:r>
              <a:rPr lang="pl-PL" b="1" dirty="0"/>
              <a:t> THE COORDINATION</a:t>
            </a:r>
            <a:r>
              <a:rPr lang="en-US" b="1" dirty="0"/>
              <a:t> BY SOCIAL WORKERS OF VARIOUS SOCIAL SERVICES</a:t>
            </a:r>
            <a:r>
              <a:rPr lang="pl-PL" b="1" dirty="0"/>
              <a:t>,</a:t>
            </a:r>
            <a:r>
              <a:rPr lang="en-US" b="1" dirty="0"/>
              <a:t> INCLUDED THE </a:t>
            </a:r>
            <a:r>
              <a:rPr lang="en-US" b="1" u="sng" dirty="0"/>
              <a:t>SO-CALLED META-SERVICES. </a:t>
            </a:r>
            <a:r>
              <a:rPr lang="pl-PL" b="1" u="sng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236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8DE10-BAF4-46EC-8EAF-D7CB16E2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CONCLUSIONS FROM RESEARCH AND RECOMMENDATIONS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D50E6-14A6-40A0-B43F-CD2C0AB8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MOST IMPORTANT ELEMENTS OF THIS META-SERVICE WERE:</a:t>
            </a:r>
            <a:endParaRPr lang="pl-PL" b="1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6ADE052-3CB0-4722-867B-400048AD7570}"/>
              </a:ext>
            </a:extLst>
          </p:cNvPr>
          <p:cNvSpPr/>
          <p:nvPr/>
        </p:nvSpPr>
        <p:spPr>
          <a:xfrm>
            <a:off x="427838" y="3120705"/>
            <a:ext cx="7340367" cy="3540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(</a:t>
            </a:r>
            <a:r>
              <a:rPr lang="pl-PL" b="1" dirty="0"/>
              <a:t>I</a:t>
            </a:r>
            <a:r>
              <a:rPr lang="en-US" b="1" dirty="0"/>
              <a:t>) </a:t>
            </a:r>
            <a:r>
              <a:rPr lang="en-US" b="1" u="sng" dirty="0"/>
              <a:t>CARE SERVICES</a:t>
            </a:r>
            <a:r>
              <a:rPr lang="pl-PL" b="1" u="sng" dirty="0"/>
              <a:t>.  </a:t>
            </a:r>
            <a:r>
              <a:rPr lang="pl-PL" b="1" dirty="0"/>
              <a:t>A</a:t>
            </a:r>
            <a:r>
              <a:rPr lang="en-US" b="1" dirty="0"/>
              <a:t>LTHOUGH</a:t>
            </a:r>
            <a:r>
              <a:rPr lang="pl-PL" b="1" dirty="0"/>
              <a:t> THE ELDERLY</a:t>
            </a:r>
            <a:r>
              <a:rPr lang="en-US" b="1" dirty="0"/>
              <a:t> HAD A LIMITE</a:t>
            </a:r>
            <a:r>
              <a:rPr lang="pl-PL" b="1" dirty="0"/>
              <a:t>D</a:t>
            </a:r>
            <a:r>
              <a:rPr lang="en-US" b="1" dirty="0"/>
              <a:t> </a:t>
            </a:r>
            <a:r>
              <a:rPr lang="pl-PL" b="1" dirty="0"/>
              <a:t> DIRECT CONTACT</a:t>
            </a:r>
            <a:r>
              <a:rPr lang="en-US" b="1" dirty="0"/>
              <a:t> </a:t>
            </a:r>
            <a:r>
              <a:rPr lang="pl-PL" b="1" dirty="0"/>
              <a:t>WITH CAREGIVERS</a:t>
            </a:r>
            <a:r>
              <a:rPr lang="en-US" b="1" dirty="0"/>
              <a:t> (MAINLY INCLUDED ASSISTANCE IN MEETING EVERYDAY LIFE NEEDS, HYGIENIC CARE, CARE RECOMMENDED BY A DOCTOR, BUT DID NOT ALLOW FOR MAINTAINING CONTACT WITH THE </a:t>
            </a:r>
            <a:r>
              <a:rPr lang="pl-PL" b="1" dirty="0"/>
              <a:t>LOCAL COMMUNITY</a:t>
            </a:r>
            <a:r>
              <a:rPr lang="en-US" b="1" dirty="0"/>
              <a:t>), </a:t>
            </a:r>
            <a:r>
              <a:rPr lang="pl-PL" b="1" dirty="0"/>
              <a:t>THEY </a:t>
            </a:r>
            <a:r>
              <a:rPr lang="en-US" b="1" dirty="0"/>
              <a:t>WERE USUALLY THE ONLY SOURCE </a:t>
            </a:r>
            <a:r>
              <a:rPr lang="pl-PL" b="1" dirty="0"/>
              <a:t>OF</a:t>
            </a:r>
            <a:r>
              <a:rPr lang="en-US" b="1" dirty="0"/>
              <a:t> CONTACT WITH THE SOCIAL ENVIRONMENT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14B4AFA-2F34-4EA4-8DF7-8714F7767A0B}"/>
              </a:ext>
            </a:extLst>
          </p:cNvPr>
          <p:cNvSpPr/>
          <p:nvPr/>
        </p:nvSpPr>
        <p:spPr>
          <a:xfrm>
            <a:off x="7969540" y="3120703"/>
            <a:ext cx="4118995" cy="3540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b="1" dirty="0"/>
              <a:t>(</a:t>
            </a:r>
            <a:r>
              <a:rPr lang="pl-PL" b="1" dirty="0"/>
              <a:t>II</a:t>
            </a:r>
            <a:r>
              <a:rPr lang="en-US" b="1" dirty="0"/>
              <a:t>) ORGANIZING </a:t>
            </a:r>
            <a:r>
              <a:rPr lang="en-US" b="1" u="sng" dirty="0"/>
              <a:t>SUPPORT WITH THE PARTICIPATION OF THE LOCAL COMMUNITY</a:t>
            </a:r>
            <a:r>
              <a:rPr lang="en-US" b="1" dirty="0"/>
              <a:t>, MAINLY THROUGH THE INVOLVEMENT OF VOLUNTEERS FROM VOLUNTARY SOCIAL SERVICES.</a:t>
            </a:r>
            <a:endParaRPr lang="pl-PL" b="1" dirty="0"/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5C3AC999-E0E4-4F73-904E-4B0DF13B5254}"/>
              </a:ext>
            </a:extLst>
          </p:cNvPr>
          <p:cNvSpPr/>
          <p:nvPr/>
        </p:nvSpPr>
        <p:spPr>
          <a:xfrm>
            <a:off x="3573710" y="2357307"/>
            <a:ext cx="484632" cy="628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DD18B00-E461-453E-914C-BBB95F67E815}"/>
              </a:ext>
            </a:extLst>
          </p:cNvPr>
          <p:cNvSpPr/>
          <p:nvPr/>
        </p:nvSpPr>
        <p:spPr>
          <a:xfrm>
            <a:off x="9353725" y="2357308"/>
            <a:ext cx="484632" cy="62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12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0F9683-AACB-48B2-A959-164452A33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r>
              <a:rPr lang="pl-PL" b="1" dirty="0">
                <a:latin typeface="+mn-lt"/>
              </a:rPr>
              <a:t>SOCIAL SERVICES – LEGAL DEFINITION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40BB9-5F59-42D4-8E73-7E5F3F3D8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INSTITUTION OF STATE SOCIAL POLICY DESIGNED TO PROVIDE ASSISTANCE TO THOSE INDIVIDUALS AND FAMILIES WHO CANNOT MANAGE THEIR LIFE PROBLEMS WITHIN THEIR OWN MEANS, CAPABILITIES AND RIGHTS     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r">
              <a:buNone/>
            </a:pPr>
            <a:r>
              <a:rPr lang="pl-PL" b="1" dirty="0"/>
              <a:t>WELFARE ACT 1990 </a:t>
            </a:r>
          </a:p>
        </p:txBody>
      </p:sp>
    </p:spTree>
    <p:extLst>
      <p:ext uri="{BB962C8B-B14F-4D97-AF65-F5344CB8AC3E}">
        <p14:creationId xmlns:p14="http://schemas.microsoft.com/office/powerpoint/2010/main" val="8037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4A121-8B6A-493C-9A79-D6085195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SOCIAL SERVICES – BASIC RULES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A31E58-B424-4E56-A75D-0189B185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599"/>
            <a:ext cx="10515600" cy="3535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DECENTRALIZED - ORGANIZED IN EVERY GMINA ( 2477 ) </a:t>
            </a:r>
          </a:p>
          <a:p>
            <a:pPr marL="514350" indent="-514350">
              <a:buAutoNum type="arabicPeriod" startAt="2"/>
            </a:pPr>
            <a:r>
              <a:rPr lang="pl-PL" b="1" dirty="0"/>
              <a:t>BASED ON LOCAL SELF – GOVERNMENT INFRASTRUCTURE </a:t>
            </a:r>
          </a:p>
          <a:p>
            <a:pPr marL="514350" indent="-514350">
              <a:buAutoNum type="arabicPeriod" startAt="2"/>
            </a:pPr>
            <a:r>
              <a:rPr lang="pl-PL" b="1" dirty="0"/>
              <a:t>SPATIAL DIFFERENCES BETWEEN URBAN AND RURAL AREAS AS WELL AS REGIONAL ONES (BIG CITIES, TOWNS,VILLAGES), </a:t>
            </a:r>
          </a:p>
          <a:p>
            <a:pPr marL="0" indent="0">
              <a:buNone/>
            </a:pPr>
            <a:r>
              <a:rPr lang="pl-PL" b="1" dirty="0"/>
              <a:t>       THE EAST AND WEST (POLAND A AND POLAND B) 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CO – OPERATE WITH NON – GOVERNMENTAL ORGANIZATIONS 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CONSISTS OF CASH AND CARE SERVICES </a:t>
            </a:r>
          </a:p>
        </p:txBody>
      </p:sp>
    </p:spTree>
    <p:extLst>
      <p:ext uri="{BB962C8B-B14F-4D97-AF65-F5344CB8AC3E}">
        <p14:creationId xmlns:p14="http://schemas.microsoft.com/office/powerpoint/2010/main" val="266390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B9AA94-ED97-4866-9B5E-0155E0BE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SOCIAL SERVICES FOR THE OLD PEOPLE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EC5A79-99A1-49C2-A00C-1F1CAFEBF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667"/>
            <a:ext cx="10515600" cy="4060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NO SPECIFIC REGULATIONS FOR THE OLD PEOPLE IN WELFARE ACT,</a:t>
            </a:r>
          </a:p>
          <a:p>
            <a:pPr marL="0" indent="0">
              <a:buNone/>
            </a:pPr>
            <a:r>
              <a:rPr lang="pl-PL" b="1" dirty="0"/>
              <a:t>NO OBLIGATIONS OF SOCIAL SERVICES WORKERS (NEEDS ASSESSMENT, MONITORING  ETC.) TO THIS CATEGORY OF CLIENTS,</a:t>
            </a:r>
          </a:p>
          <a:p>
            <a:pPr marL="0" indent="0">
              <a:buNone/>
            </a:pPr>
            <a:r>
              <a:rPr lang="pl-PL" b="1" dirty="0"/>
              <a:t>INCOME TEST EXCLUDES SOME OLD  CLIENTS OF SOCIAL SERVICES (SOME OLD PEOPLE ARE TOO RICH TO GET HELP WITH NO MEDICAL NEEDS ASSESSMENTS)</a:t>
            </a:r>
          </a:p>
          <a:p>
            <a:pPr marL="0" indent="0">
              <a:buNone/>
            </a:pPr>
            <a:r>
              <a:rPr lang="pl-PL" b="1" dirty="0"/>
              <a:t>ACUTE SHORTAGE OF HOME CARE SERVICES FINANCED BY LOCAL GOVERNMENTS (20% OF GMINAS WITHOUT HOME CARE SERVICES) GROWING DEMAND AND LIMITED SUPPLY OF CARE SERVICES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160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089491-B5BB-4C8B-807B-3F81AAA5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E884D-A596-47CA-9675-44DE54306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533"/>
            <a:ext cx="10515600" cy="54234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000" b="1" dirty="0"/>
              <a:t>GOVERNMENT SENIOR POLICY PROGRAMS </a:t>
            </a:r>
          </a:p>
          <a:p>
            <a:pPr marL="0" indent="0" algn="ctr">
              <a:buNone/>
            </a:pPr>
            <a:r>
              <a:rPr lang="pl-PL" sz="4000" b="1" dirty="0"/>
              <a:t>BEFORE COVID -19   </a:t>
            </a:r>
          </a:p>
          <a:p>
            <a:pPr marL="0" indent="0" algn="ctr">
              <a:buNone/>
            </a:pPr>
            <a:endParaRPr lang="pl-PL" sz="4000" b="1" dirty="0"/>
          </a:p>
          <a:p>
            <a:pPr marL="514350" indent="-514350">
              <a:buAutoNum type="arabicPeriod"/>
            </a:pPr>
            <a:r>
              <a:rPr lang="pl-PL" sz="3200" b="1" i="1" dirty="0"/>
              <a:t>SENIOR +</a:t>
            </a:r>
            <a:r>
              <a:rPr lang="pl-PL" sz="3200" b="1" dirty="0"/>
              <a:t>  CO – FINANCING OF THE ESTABLISHMENT OF LOCAL DAY CARE CENTRES AND CLUBS FOR ACTIVATION SENIORS AND DEVELOPMENT OF SOCIAL INFRASTRUCTURE,</a:t>
            </a:r>
          </a:p>
          <a:p>
            <a:pPr marL="0" indent="0">
              <a:buNone/>
            </a:pPr>
            <a:endParaRPr lang="pl-PL" sz="3200" b="1" dirty="0"/>
          </a:p>
          <a:p>
            <a:pPr marL="514350" indent="-514350">
              <a:buAutoNum type="arabicPeriod" startAt="2"/>
            </a:pPr>
            <a:r>
              <a:rPr lang="pl-PL" sz="3200" b="1" i="1" dirty="0"/>
              <a:t>CARE 75 + </a:t>
            </a:r>
            <a:r>
              <a:rPr lang="pl-PL" sz="3200" b="1" dirty="0"/>
              <a:t>- THE IMPROVEMENT OF ACCESS TO CARE SERVICES FOR SINGLE PEOPLE 75+ BY THE TRANSFER OF FINANCES FROM CENTRAL BUDGET TO LOCAL GOVERNMENTS (IN RURAL AREAS) PROVIDED THEY OFFER SOME CARE SERVICES </a:t>
            </a:r>
          </a:p>
          <a:p>
            <a:pPr marL="0" indent="0" algn="ctr">
              <a:buNone/>
            </a:pPr>
            <a:endParaRPr lang="pl-PL" sz="4000" b="1" dirty="0"/>
          </a:p>
          <a:p>
            <a:pPr marL="0" indent="0" algn="ctr">
              <a:buNone/>
            </a:pPr>
            <a:endParaRPr lang="pl-PL" sz="4000" b="1" dirty="0"/>
          </a:p>
          <a:p>
            <a:pPr marL="0" indent="0" algn="ctr">
              <a:buNone/>
            </a:pP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1233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54ABDF-5C3D-4AE1-811B-FFA236AA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 </a:t>
            </a:r>
            <a:r>
              <a:rPr lang="pl-PL" b="1" dirty="0">
                <a:latin typeface="+mn-lt"/>
              </a:rPr>
              <a:t>COVID -19 IN POLAND BASIC FACTS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BB70FD-1937-47E9-A851-11ED82BE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1.   POLAND HAS ONE OF THE WORLD’S  HIGHEST COVID - 19 DEATHS</a:t>
            </a:r>
          </a:p>
          <a:p>
            <a:pPr marL="0" indent="0">
              <a:buNone/>
            </a:pPr>
            <a:r>
              <a:rPr lang="pl-PL" b="1" dirty="0"/>
              <a:t>      RATES PER CAPITA WITH OVER 110 000 DEATHS</a:t>
            </a:r>
          </a:p>
          <a:p>
            <a:pPr marL="0" indent="0">
              <a:buNone/>
            </a:pPr>
            <a:r>
              <a:rPr lang="pl-PL" b="1" dirty="0"/>
              <a:t> 2.  THE VACCINATION RATE OF 58% LAGS BEHIND OF THE EU</a:t>
            </a:r>
          </a:p>
          <a:p>
            <a:pPr marL="0" indent="0">
              <a:buNone/>
            </a:pPr>
            <a:r>
              <a:rPr lang="pl-PL" b="1" dirty="0"/>
              <a:t>       AVERAGE OF  69%,</a:t>
            </a:r>
          </a:p>
          <a:p>
            <a:pPr marL="514350" indent="-514350">
              <a:buAutoNum type="arabicPeriod" startAt="3"/>
            </a:pPr>
            <a:r>
              <a:rPr lang="pl-PL" b="1" dirty="0"/>
              <a:t>POLISH ATTITUDES TO COVID - 19 VACCINATION: ONE IN THREE</a:t>
            </a:r>
          </a:p>
          <a:p>
            <a:pPr marL="0" indent="0">
              <a:buNone/>
            </a:pPr>
            <a:r>
              <a:rPr lang="pl-PL" b="1" dirty="0"/>
              <a:t>       PEOPLE AGED 18 - 65 SAID THAT WOULD NEVER GET A COVID – 19</a:t>
            </a:r>
          </a:p>
          <a:p>
            <a:pPr marL="0" indent="0">
              <a:buNone/>
            </a:pPr>
            <a:r>
              <a:rPr lang="pl-PL" b="1" dirty="0"/>
              <a:t>       VACCINE, HESITANCY IS PARTICULARLY HIGH IN RURAL AREAS OF  </a:t>
            </a:r>
          </a:p>
          <a:p>
            <a:pPr marL="0" indent="0">
              <a:buNone/>
            </a:pPr>
            <a:r>
              <a:rPr lang="pl-PL" b="1" dirty="0"/>
              <a:t>       THE  COUNTRY WHERE THE RULING LAW&amp;JUSITICE HAS SUPPORT,</a:t>
            </a:r>
          </a:p>
          <a:p>
            <a:pPr marL="514350" indent="-514350">
              <a:buAutoNum type="arabicPeriod" startAt="4"/>
            </a:pPr>
            <a:r>
              <a:rPr lang="pl-PL" b="1" dirty="0"/>
              <a:t>THE GOVERNEMENT PRESENTS WAIT AND SEE APPROACH AND IS RELUCTANT  TO INTRODUCE ANY UNPOPULAR MEASURE</a:t>
            </a:r>
          </a:p>
          <a:p>
            <a:pPr marL="514350" indent="-514350">
              <a:buAutoNum type="arabicPeriod" startAt="4"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AutoNum type="arabicPeriod" startAt="3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0945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47687A-03F4-4BA9-A0B8-5F5F0199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</a:t>
            </a:r>
            <a:r>
              <a:rPr lang="pl-PL" b="1" dirty="0">
                <a:latin typeface="+mn-lt"/>
              </a:rPr>
              <a:t>VACCINATION  FOR SENIORS (60+)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A00122-9A68-4C48-9481-A584B9B3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600" b="1" dirty="0"/>
              <a:t>POLAND REPORTED TO EUROPEAN CENTRE FOR DISEASE PREVENTION AND CONTROL (ECDC) </a:t>
            </a:r>
          </a:p>
          <a:p>
            <a:pPr marL="0" indent="0">
              <a:buNone/>
            </a:pPr>
            <a:r>
              <a:rPr lang="pl-PL" sz="3600" b="1" dirty="0"/>
              <a:t>THAT ONLY 76% OF PEOPLE AGED 60 AND OLDER ARE VACCINATED</a:t>
            </a:r>
          </a:p>
          <a:p>
            <a:pPr marL="0" indent="0">
              <a:buNone/>
            </a:pPr>
            <a:endParaRPr lang="pl-PL" sz="3600" b="1" dirty="0"/>
          </a:p>
          <a:p>
            <a:pPr marL="0" indent="0">
              <a:buNone/>
            </a:pPr>
            <a:r>
              <a:rPr lang="pl-PL" sz="3600" b="1" dirty="0"/>
              <a:t>TO MAKE THINGS WORSE ONLY HALF (5.3 OUT OF 10,3 MILLION) OF SENIORS ARE VACCINATED WITH A THIRD DOSE   </a:t>
            </a:r>
          </a:p>
        </p:txBody>
      </p:sp>
    </p:spTree>
    <p:extLst>
      <p:ext uri="{BB962C8B-B14F-4D97-AF65-F5344CB8AC3E}">
        <p14:creationId xmlns:p14="http://schemas.microsoft.com/office/powerpoint/2010/main" val="149924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C66F6-6807-4679-BA67-7C18187C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b="1" dirty="0"/>
              <a:t>VACCINATION INFORMATION CAMPAIGN 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59ABA9C-32D0-4657-9E6B-EA4DC3C4D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504193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1490</TotalTime>
  <Words>1642</Words>
  <Application>Microsoft Office PowerPoint</Application>
  <PresentationFormat>Panoramiczny</PresentationFormat>
  <Paragraphs>196</Paragraphs>
  <Slides>24</Slides>
  <Notes>0</Notes>
  <HiddenSlides>0</HiddenSlides>
  <MMClips>3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SOCIAL SERVICES FOR THE OLD PEOPLE IN POLAND DURING THE TIMES OF THE COVID 19 PANDEMIC</vt:lpstr>
      <vt:lpstr>TABLE OF CONTENTS</vt:lpstr>
      <vt:lpstr> SOCIAL SERVICES – LEGAL DEFINITION </vt:lpstr>
      <vt:lpstr>SOCIAL SERVICES – BASIC RULES </vt:lpstr>
      <vt:lpstr>SOCIAL SERVICES FOR THE OLD PEOPLE</vt:lpstr>
      <vt:lpstr>  </vt:lpstr>
      <vt:lpstr>  COVID -19 IN POLAND BASIC FACTS</vt:lpstr>
      <vt:lpstr>          VACCINATION  FOR SENIORS (60+)</vt:lpstr>
      <vt:lpstr> VACCINATION INFORMATION CAMPAIGN  </vt:lpstr>
      <vt:lpstr>BASIC CHALLENGES FOR SOCIAL SERVICES  DURING COVID -19 </vt:lpstr>
      <vt:lpstr>  </vt:lpstr>
      <vt:lpstr>SENIOR SUPPORT CORP – HOW IT WORKS </vt:lpstr>
      <vt:lpstr>CRITICAL EVALUATION OF  „SENIOR SUPPORT CORP” - BY SENIOR. HUB</vt:lpstr>
      <vt:lpstr>CONCLUSIONS AND RECOMMENDATIONS FOR SOCIAL POLICY FOR SENIORS</vt:lpstr>
      <vt:lpstr>SOCIAL ASSISTANCE FOR THE ELDERLY IN THE SITUATION OF THE COVID 19 PANDEMIC IN ZAWIERCIE</vt:lpstr>
      <vt:lpstr>REASERCH METHOD </vt:lpstr>
      <vt:lpstr>REASERCH RESULTS</vt:lpstr>
      <vt:lpstr>REASERCH RESULTS</vt:lpstr>
      <vt:lpstr>REASERCH RESULTS KIND OF SOCIAL WORK/INTERVENTIONS FOR THE ELDERLY IN THE PANDEMIC  </vt:lpstr>
      <vt:lpstr>REASERCH RESULTS KIND OF SOCIAL WORK/INTERVENTIONS FOR THE ELDERLY IN THE PANDEMIC  </vt:lpstr>
      <vt:lpstr>REASERCH RESULTS KIND OF SOCIAL WORK/INTERVENTIONS FOR THE ELDERLY IN THE PANDEMIC  </vt:lpstr>
      <vt:lpstr>CONCLUSIONS FROM RESEARCH AND RECOMMENDATIONS</vt:lpstr>
      <vt:lpstr>CONCLUSIONS FROM RESEARCH AND RECOMMENDATIONS</vt:lpstr>
      <vt:lpstr>CONCLUSIONS FROM RESEARCH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SERVICES FOR THE OLD PEOPLE  DURING THE TIMES OF PANDEMIA COVID 19 IN POLAND</dc:title>
  <dc:creator>Monika Staniszewska</dc:creator>
  <cp:lastModifiedBy>Monika Staniszewska</cp:lastModifiedBy>
  <cp:revision>163</cp:revision>
  <dcterms:created xsi:type="dcterms:W3CDTF">2022-02-15T12:09:22Z</dcterms:created>
  <dcterms:modified xsi:type="dcterms:W3CDTF">2022-02-28T12:07:49Z</dcterms:modified>
</cp:coreProperties>
</file>