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1" r:id="rId1"/>
  </p:sldMasterIdLst>
  <p:notesMasterIdLst>
    <p:notesMasterId r:id="rId17"/>
  </p:notesMasterIdLst>
  <p:sldIdLst>
    <p:sldId id="331" r:id="rId2"/>
    <p:sldId id="332" r:id="rId3"/>
    <p:sldId id="391" r:id="rId4"/>
    <p:sldId id="394" r:id="rId5"/>
    <p:sldId id="409" r:id="rId6"/>
    <p:sldId id="395" r:id="rId7"/>
    <p:sldId id="361" r:id="rId8"/>
    <p:sldId id="260" r:id="rId9"/>
    <p:sldId id="398" r:id="rId10"/>
    <p:sldId id="400" r:id="rId11"/>
    <p:sldId id="406" r:id="rId12"/>
    <p:sldId id="407" r:id="rId13"/>
    <p:sldId id="401" r:id="rId14"/>
    <p:sldId id="404" r:id="rId15"/>
    <p:sldId id="39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434" autoAdjust="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E494A-BF6D-4599-BCF4-36CA4BBDB745}" type="datetimeFigureOut">
              <a:rPr lang="sq-AL" smtClean="0"/>
              <a:pPr/>
              <a:t>7.3.2022</a:t>
            </a:fld>
            <a:endParaRPr lang="sq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q-A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E5300-8F47-4A19-B57A-0AD3D022356C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049154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E5300-8F47-4A19-B57A-0AD3D022356C}" type="slidenum">
              <a:rPr lang="sq-AL" smtClean="0"/>
              <a:pPr/>
              <a:t>2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927690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 </a:t>
            </a:r>
            <a:r>
              <a:rPr lang="en-GB" dirty="0" err="1"/>
              <a:t>dy</a:t>
            </a:r>
            <a:r>
              <a:rPr lang="en-GB" dirty="0"/>
              <a:t> </a:t>
            </a:r>
            <a:r>
              <a:rPr lang="en-GB" dirty="0" err="1"/>
              <a:t>turne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E5300-8F47-4A19-B57A-0AD3D022356C}" type="slidenum">
              <a:rPr lang="sq-AL" smtClean="0"/>
              <a:pPr/>
              <a:t>7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320792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E5300-8F47-4A19-B57A-0AD3D022356C}" type="slidenum">
              <a:rPr lang="sq-AL" smtClean="0"/>
              <a:pPr/>
              <a:t>13</a:t>
            </a:fld>
            <a:endParaRPr lang="sq-A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E5300-8F47-4A19-B57A-0AD3D022356C}" type="slidenum">
              <a:rPr lang="sq-AL" smtClean="0"/>
              <a:pPr/>
              <a:t>14</a:t>
            </a:fld>
            <a:endParaRPr lang="sq-A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9777-78A5-4C5C-9D79-FC0ABA0377A4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782421B5-2B5F-4A3A-A4B2-F3499E8D92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53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9777-78A5-4C5C-9D79-FC0ABA0377A4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21B5-2B5F-4A3A-A4B2-F3499E8D92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2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9777-78A5-4C5C-9D79-FC0ABA0377A4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21B5-2B5F-4A3A-A4B2-F3499E8D92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24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9777-78A5-4C5C-9D79-FC0ABA0377A4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21B5-2B5F-4A3A-A4B2-F3499E8D92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65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9777-78A5-4C5C-9D79-FC0ABA0377A4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21B5-2B5F-4A3A-A4B2-F3499E8D92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20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9777-78A5-4C5C-9D79-FC0ABA0377A4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21B5-2B5F-4A3A-A4B2-F3499E8D92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97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9777-78A5-4C5C-9D79-FC0ABA0377A4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21B5-2B5F-4A3A-A4B2-F3499E8D92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9777-78A5-4C5C-9D79-FC0ABA0377A4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21B5-2B5F-4A3A-A4B2-F3499E8D92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3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9777-78A5-4C5C-9D79-FC0ABA0377A4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21B5-2B5F-4A3A-A4B2-F3499E8D92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0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9777-78A5-4C5C-9D79-FC0ABA0377A4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21B5-2B5F-4A3A-A4B2-F3499E8D92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96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BF629777-78A5-4C5C-9D79-FC0ABA0377A4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21B5-2B5F-4A3A-A4B2-F3499E8D92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73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29777-78A5-4C5C-9D79-FC0ABA0377A4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82421B5-2B5F-4A3A-A4B2-F3499E8D92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0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ritax22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erita.xhumari@unitir.edu.a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tat.gov.al/media/7848/diaspora-ne-shifra-2020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4C12901-9FCC-461E-A64A-89B479123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90422" y="1847088"/>
            <a:ext cx="720564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7262" y="1240076"/>
            <a:ext cx="2045860" cy="458452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defTabSz="914400"/>
            <a:r>
              <a:rPr lang="en-US" sz="18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Oxford institute of Ageing, UK</a:t>
            </a:r>
            <a:br>
              <a:rPr lang="en-US" sz="18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18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18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18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"Ageing during Covid-19 and beyond in Central, Eastern and South Eastern Europe" </a:t>
            </a:r>
            <a:br>
              <a:rPr lang="en-US" sz="18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18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18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18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18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18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March 8, 2022</a:t>
            </a:r>
            <a:br>
              <a:rPr lang="en-US" sz="18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18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1800" b="0" i="0" kern="1200" cap="all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1800" b="0" i="0" kern="1200" cap="all" dirty="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9194" y="533401"/>
            <a:ext cx="4977543" cy="562314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 defTabSz="914400">
              <a:lnSpc>
                <a:spcPct val="110000"/>
              </a:lnSpc>
            </a:pPr>
            <a:r>
              <a:rPr lang="en-US" sz="1800" b="1" i="0" cap="none" dirty="0"/>
              <a:t>Flexible Retirement Ages – </a:t>
            </a:r>
          </a:p>
          <a:p>
            <a:pPr algn="ctr" defTabSz="914400">
              <a:lnSpc>
                <a:spcPct val="110000"/>
              </a:lnSpc>
            </a:pPr>
            <a:r>
              <a:rPr lang="en-US" sz="1800" b="1" cap="none" dirty="0"/>
              <a:t>c</a:t>
            </a:r>
            <a:r>
              <a:rPr lang="en-US" sz="1800" b="1" i="0" cap="none" dirty="0"/>
              <a:t>ase </a:t>
            </a:r>
            <a:r>
              <a:rPr lang="en-US" sz="1800" b="1" cap="none" dirty="0"/>
              <a:t>o</a:t>
            </a:r>
            <a:r>
              <a:rPr lang="en-US" sz="1800" b="1" i="0" cap="none" dirty="0"/>
              <a:t>f the Albanian Emigrants in Italy </a:t>
            </a:r>
          </a:p>
          <a:p>
            <a:pPr algn="ctr" defTabSz="914400">
              <a:lnSpc>
                <a:spcPct val="110000"/>
              </a:lnSpc>
            </a:pPr>
            <a:r>
              <a:rPr lang="en-US" sz="1800" b="1" i="0" cap="none" dirty="0"/>
              <a:t>during Covid-19</a:t>
            </a:r>
            <a:endParaRPr lang="en-US" sz="1800" b="1" cap="none" dirty="0"/>
          </a:p>
          <a:p>
            <a:pPr defTabSz="914400">
              <a:lnSpc>
                <a:spcPct val="110000"/>
              </a:lnSpc>
            </a:pPr>
            <a:endParaRPr lang="en-US" b="1" dirty="0"/>
          </a:p>
          <a:p>
            <a:pPr defTabSz="914400">
              <a:lnSpc>
                <a:spcPct val="110000"/>
              </a:lnSpc>
            </a:pPr>
            <a:endParaRPr lang="en-US" b="1" dirty="0"/>
          </a:p>
          <a:p>
            <a:pPr defTabSz="914400">
              <a:lnSpc>
                <a:spcPct val="110000"/>
              </a:lnSpc>
            </a:pPr>
            <a:endParaRPr lang="en-US" b="1" dirty="0"/>
          </a:p>
          <a:p>
            <a:pPr defTabSz="914400">
              <a:lnSpc>
                <a:spcPct val="110000"/>
              </a:lnSpc>
            </a:pPr>
            <a:endParaRPr lang="en-US" b="1" dirty="0"/>
          </a:p>
          <a:p>
            <a:pPr defTabSz="914400">
              <a:lnSpc>
                <a:spcPct val="110000"/>
              </a:lnSpc>
            </a:pPr>
            <a:endParaRPr lang="en-US" b="1" dirty="0"/>
          </a:p>
          <a:p>
            <a:pPr algn="ctr" defTabSz="914400">
              <a:lnSpc>
                <a:spcPct val="110000"/>
              </a:lnSpc>
            </a:pPr>
            <a:r>
              <a:rPr lang="en-US" b="1" cap="none" dirty="0"/>
              <a:t>Merita Xhumari (VASO) </a:t>
            </a:r>
          </a:p>
          <a:p>
            <a:pPr algn="ctr" defTabSz="914400">
              <a:lnSpc>
                <a:spcPct val="110000"/>
              </a:lnSpc>
            </a:pPr>
            <a:r>
              <a:rPr lang="en-US" b="1" cap="none" dirty="0"/>
              <a:t>Professor at the Department of Political Sciences </a:t>
            </a:r>
          </a:p>
          <a:p>
            <a:pPr algn="ctr" defTabSz="914400">
              <a:lnSpc>
                <a:spcPct val="110000"/>
              </a:lnSpc>
            </a:pPr>
            <a:r>
              <a:rPr lang="en-US" b="1" cap="none" dirty="0"/>
              <a:t>University of Tirana,  Albania</a:t>
            </a:r>
          </a:p>
          <a:p>
            <a:pPr algn="ctr" defTabSz="914400">
              <a:lnSpc>
                <a:spcPct val="110000"/>
              </a:lnSpc>
            </a:pPr>
            <a:r>
              <a:rPr lang="en-US" b="1" cap="none" dirty="0">
                <a:hlinkClick r:id="rId3"/>
              </a:rPr>
              <a:t>meritax22@gmail.com</a:t>
            </a:r>
            <a:endParaRPr lang="en-US" b="1" cap="none" dirty="0"/>
          </a:p>
          <a:p>
            <a:pPr algn="ctr" defTabSz="914400">
              <a:lnSpc>
                <a:spcPct val="110000"/>
              </a:lnSpc>
            </a:pPr>
            <a:r>
              <a:rPr lang="en-US" b="1" cap="none" dirty="0">
                <a:hlinkClick r:id="rId4"/>
              </a:rPr>
              <a:t>merita.xhumari@unitir.edu.al</a:t>
            </a:r>
            <a:r>
              <a:rPr lang="en-US" b="1" cap="none" dirty="0"/>
              <a:t>  </a:t>
            </a:r>
            <a:r>
              <a:rPr lang="en-US" cap="none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88495"/>
            <a:ext cx="8610600" cy="1059305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a</a:t>
            </a:r>
            <a:r>
              <a:rPr lang="sq-AL" b="1" cap="none"/>
              <a:t>pplication of voluntary social insurance </a:t>
            </a:r>
            <a:r>
              <a:rPr lang="en-US" b="1" cap="none"/>
              <a:t>   </a:t>
            </a:r>
            <a:r>
              <a:rPr lang="sq-AL" b="1" cap="none"/>
              <a:t>in </a:t>
            </a:r>
            <a:r>
              <a:rPr lang="en-US" b="1" cap="none"/>
              <a:t>G</a:t>
            </a:r>
            <a:r>
              <a:rPr lang="sq-AL" b="1" cap="none"/>
              <a:t>reece</a:t>
            </a:r>
            <a:r>
              <a:rPr lang="en-US" b="1" cap="none"/>
              <a:t>,</a:t>
            </a:r>
            <a:r>
              <a:rPr lang="sq-AL" b="1" cap="none"/>
              <a:t> </a:t>
            </a:r>
            <a:r>
              <a:rPr lang="en-US" b="1" cap="none"/>
              <a:t> 2003 </a:t>
            </a:r>
            <a:endParaRPr lang="sq-AL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495800" cy="3581400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00000"/>
              </a:lnSpc>
              <a:buFont typeface="Wingdings" pitchFamily="2" charset="2"/>
              <a:buChar char="Ø"/>
            </a:pPr>
            <a:r>
              <a:rPr lang="en-GB"/>
              <a:t>In 2003, the Social Insurance Institute decided </a:t>
            </a:r>
            <a:r>
              <a:rPr lang="en-GB" b="1"/>
              <a:t>to contact emigrants in their host countries</a:t>
            </a:r>
            <a:r>
              <a:rPr lang="en-GB"/>
              <a:t> choosing the Greece, destination of about half of the Albanian emigrants. </a:t>
            </a:r>
          </a:p>
          <a:p>
            <a:pPr lvl="0">
              <a:lnSpc>
                <a:spcPct val="100000"/>
              </a:lnSpc>
              <a:buFont typeface="Wingdings" pitchFamily="2" charset="2"/>
              <a:buChar char="Ø"/>
            </a:pPr>
            <a:endParaRPr lang="en-GB" sz="700"/>
          </a:p>
          <a:p>
            <a:pPr>
              <a:buFont typeface="Wingdings" pitchFamily="2" charset="2"/>
              <a:buChar char="Ø"/>
            </a:pPr>
            <a:r>
              <a:rPr lang="en-GB" b="1"/>
              <a:t>The American Bank of Albania</a:t>
            </a:r>
            <a:r>
              <a:rPr lang="en-GB"/>
              <a:t>, which opened a branch </a:t>
            </a:r>
            <a:r>
              <a:rPr lang="en-GB" b="1"/>
              <a:t>in Athens</a:t>
            </a:r>
            <a:r>
              <a:rPr lang="en-GB"/>
              <a:t> </a:t>
            </a:r>
            <a:r>
              <a:rPr lang="en-GB" b="1"/>
              <a:t>was contracted to collect contributions </a:t>
            </a:r>
            <a:r>
              <a:rPr lang="en-GB"/>
              <a:t>to the voluntary social insurance scheme from Albanian emigrants. </a:t>
            </a:r>
          </a:p>
          <a:p>
            <a:pPr>
              <a:buFont typeface="Wingdings" pitchFamily="2" charset="2"/>
              <a:buChar char="Ø"/>
            </a:pPr>
            <a:endParaRPr lang="en-GB" sz="700"/>
          </a:p>
          <a:p>
            <a:pPr>
              <a:buFont typeface="Wingdings" pitchFamily="2" charset="2"/>
              <a:buChar char="Ø"/>
            </a:pPr>
            <a:r>
              <a:rPr lang="en-GB"/>
              <a:t>The </a:t>
            </a:r>
            <a:r>
              <a:rPr lang="en-GB" b="1"/>
              <a:t>bank employees were young Albanian emigrants graduated from Greek universities </a:t>
            </a:r>
            <a:r>
              <a:rPr lang="en-GB"/>
              <a:t>who attracted their co-nationals to pay contributions to the Albanian social insurance system. </a:t>
            </a:r>
          </a:p>
          <a:p>
            <a:pPr>
              <a:buFont typeface="Wingdings" pitchFamily="2" charset="2"/>
              <a:buChar char="Ø"/>
            </a:pPr>
            <a:endParaRPr lang="en-GB" sz="700"/>
          </a:p>
          <a:p>
            <a:pPr>
              <a:buFont typeface="Wingdings" pitchFamily="2" charset="2"/>
              <a:buChar char="Ø"/>
            </a:pPr>
            <a:r>
              <a:rPr lang="en-GB"/>
              <a:t>In 2003, the </a:t>
            </a:r>
            <a:r>
              <a:rPr lang="en-GB" b="1"/>
              <a:t>number of emigrants insured in the voluntary scheme </a:t>
            </a:r>
            <a:r>
              <a:rPr lang="en-GB"/>
              <a:t>reached 2,712 persons, approximately the same as the all the Albanian domestic and emigrants insured in 2001, </a:t>
            </a:r>
            <a:r>
              <a:rPr lang="en-GB" b="1"/>
              <a:t>the highest level</a:t>
            </a:r>
            <a:r>
              <a:rPr lang="en-GB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GB"/>
              <a:t>Approaching them in their own place and explaining the benefits for which they have are familiar now from </a:t>
            </a:r>
            <a:r>
              <a:rPr lang="en-GB" b="1"/>
              <a:t>their insurance to the Greek social insurance,</a:t>
            </a:r>
            <a:r>
              <a:rPr lang="en-GB"/>
              <a:t> was the best way to their social protection.</a:t>
            </a:r>
            <a:endParaRPr lang="en-GB" dirty="0"/>
          </a:p>
        </p:txBody>
      </p:sp>
      <p:pic>
        <p:nvPicPr>
          <p:cNvPr id="3074" name="Picture 3"/>
          <p:cNvPicPr>
            <a:picLocks noGrp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81200"/>
            <a:ext cx="4724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C6F198E-F7A1-4125-910D-641C0C2A7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7C3A25-D9A7-4F2D-B44C-FA8EB24C7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599" y="643467"/>
            <a:ext cx="8178800" cy="556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B7ED26-5D77-42EF-831D-BDF1993778E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6073" y="2084775"/>
            <a:ext cx="7457378" cy="2684656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8E8515E-B8C8-482A-A9B5-CE57BC080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9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6F198E-F7A1-4125-910D-641C0C2A7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7C3A25-D9A7-4F2D-B44C-FA8EB24C7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599" y="643467"/>
            <a:ext cx="8178800" cy="556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Chart 1">
            <a:extLst>
              <a:ext uri="{FF2B5EF4-FFF2-40B4-BE49-F238E27FC236}">
                <a16:creationId xmlns:a16="http://schemas.microsoft.com/office/drawing/2014/main" id="{FF106DDC-8007-4F5E-AD4C-5F6EB3EF0C0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6073" y="2103419"/>
            <a:ext cx="7457378" cy="2647369"/>
          </a:xfrm>
          <a:prstGeom prst="rect">
            <a:avLst/>
          </a:prstGeom>
          <a:noFill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8E8515E-B8C8-482A-A9B5-CE57BC080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3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2514600" cy="5062603"/>
          </a:xfrm>
        </p:spPr>
        <p:txBody>
          <a:bodyPr>
            <a:normAutofit/>
          </a:bodyPr>
          <a:lstStyle/>
          <a:p>
            <a:br>
              <a:rPr lang="en-US" sz="3000" dirty="0">
                <a:solidFill>
                  <a:srgbClr val="FFFFFF"/>
                </a:solidFill>
              </a:rPr>
            </a:br>
            <a:r>
              <a:rPr lang="en-GB" sz="3200" cap="none" dirty="0"/>
              <a:t>The</a:t>
            </a:r>
            <a:r>
              <a:rPr lang="en-GB" sz="3200" dirty="0"/>
              <a:t> EU </a:t>
            </a:r>
            <a:r>
              <a:rPr lang="en-GB" sz="3200" cap="none" dirty="0"/>
              <a:t>Conditionality Policy to Albania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199" y="76200"/>
            <a:ext cx="6019573" cy="6781800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buFont typeface="Wingdings" pitchFamily="2" charset="2"/>
              <a:buChar char="Ø"/>
            </a:pPr>
            <a:endParaRPr lang="en-US" sz="1400" b="1" dirty="0"/>
          </a:p>
          <a:p>
            <a:pPr>
              <a:buFont typeface="Wingdings" pitchFamily="2" charset="2"/>
              <a:buChar char="Ø"/>
            </a:pPr>
            <a:r>
              <a:rPr lang="en-GB" sz="1400" b="1" dirty="0"/>
              <a:t>During the first 15 years, 1990-2005</a:t>
            </a:r>
            <a:r>
              <a:rPr lang="en-GB" sz="1400" dirty="0"/>
              <a:t>, </a:t>
            </a:r>
            <a:r>
              <a:rPr lang="en-GB" sz="1400" b="1" dirty="0"/>
              <a:t>the group age 50+ of emigrants </a:t>
            </a:r>
            <a:r>
              <a:rPr lang="en-GB" sz="1400" dirty="0"/>
              <a:t>have </a:t>
            </a:r>
            <a:r>
              <a:rPr lang="en-GB" sz="1400" b="1" dirty="0"/>
              <a:t>higher interest to be insured </a:t>
            </a:r>
            <a:r>
              <a:rPr lang="en-GB" sz="1400" dirty="0"/>
              <a:t>in the voluntary social insurance: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400" dirty="0"/>
              <a:t> R</a:t>
            </a:r>
            <a:r>
              <a:rPr lang="en-GB" sz="1400" b="1" dirty="0"/>
              <a:t>eflect their fragile situation on a secure employment;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400" b="1" dirty="0"/>
              <a:t> Their dilemmas on</a:t>
            </a:r>
            <a:r>
              <a:rPr lang="en-GB" sz="1400" dirty="0"/>
              <a:t> staying permanently at the destination countries;</a:t>
            </a:r>
            <a:endParaRPr lang="en-US" sz="1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1400" dirty="0"/>
              <a:t> Have a considerable pre-emigration insurance period in Albania.</a:t>
            </a:r>
          </a:p>
          <a:p>
            <a:pPr>
              <a:buFont typeface="Wingdings" pitchFamily="2" charset="2"/>
              <a:buChar char="Ø"/>
            </a:pPr>
            <a:endParaRPr lang="en-GB" sz="1400" dirty="0"/>
          </a:p>
          <a:p>
            <a:pPr>
              <a:buFont typeface="Wingdings" pitchFamily="2" charset="2"/>
              <a:buChar char="Ø"/>
            </a:pPr>
            <a:r>
              <a:rPr lang="en-GB" sz="1400" dirty="0"/>
              <a:t>Law of 2006 "</a:t>
            </a:r>
            <a:r>
              <a:rPr lang="en-GB" sz="1400" b="1" dirty="0"/>
              <a:t>On the emigration of Albanian citizens for employment reasons</a:t>
            </a:r>
            <a:r>
              <a:rPr lang="en-GB" sz="1400" dirty="0"/>
              <a:t>“ </a:t>
            </a:r>
            <a:r>
              <a:rPr lang="en-GB" sz="1400" u="sng" dirty="0"/>
              <a:t>– </a:t>
            </a:r>
            <a:r>
              <a:rPr lang="en-GB" sz="1400" b="1" u="sng" dirty="0"/>
              <a:t>formalization of the emigration-</a:t>
            </a:r>
            <a:r>
              <a:rPr lang="en-GB" sz="1400" u="sng" dirty="0"/>
              <a:t> however,  </a:t>
            </a:r>
            <a:r>
              <a:rPr lang="en-GB" sz="1400" b="1" u="sng" dirty="0"/>
              <a:t>the pension rights that derive from employment remain on shadow</a:t>
            </a:r>
            <a:r>
              <a:rPr lang="en-GB" sz="1400" u="sng" dirty="0"/>
              <a:t>. </a:t>
            </a:r>
          </a:p>
          <a:p>
            <a:pPr>
              <a:buFont typeface="Wingdings" pitchFamily="2" charset="2"/>
              <a:buChar char="Ø"/>
            </a:pPr>
            <a:endParaRPr lang="en-GB" sz="1400" b="1" dirty="0"/>
          </a:p>
          <a:p>
            <a:pPr>
              <a:buFont typeface="Wingdings" pitchFamily="2" charset="2"/>
              <a:buChar char="Ø"/>
            </a:pPr>
            <a:r>
              <a:rPr lang="en-GB" sz="1400" dirty="0"/>
              <a:t>Today,  the </a:t>
            </a:r>
            <a:r>
              <a:rPr lang="en-GB" sz="1400" b="1" dirty="0"/>
              <a:t>emigrants need security in this critical global situation of pandemic Covid-19 and whatever it will be in the future.</a:t>
            </a:r>
          </a:p>
          <a:p>
            <a:pPr>
              <a:buFont typeface="Wingdings" pitchFamily="2" charset="2"/>
              <a:buChar char="Ø"/>
            </a:pPr>
            <a:r>
              <a:rPr lang="en-GB" sz="1400" b="1" dirty="0"/>
              <a:t>The process of integration of Albania</a:t>
            </a:r>
            <a:r>
              <a:rPr lang="en-GB" sz="1400" dirty="0"/>
              <a:t>  and </a:t>
            </a:r>
            <a:r>
              <a:rPr lang="en-GB" sz="1400" b="1" u="sng" dirty="0"/>
              <a:t>the evolution of the Albanian emigrants’ status as European citizens</a:t>
            </a:r>
            <a:r>
              <a:rPr lang="en-GB" sz="1400" dirty="0"/>
              <a:t>, impose new policies</a:t>
            </a:r>
          </a:p>
          <a:p>
            <a:pPr>
              <a:buFont typeface="Wingdings" pitchFamily="2" charset="2"/>
              <a:buChar char="Ø"/>
            </a:pPr>
            <a:endParaRPr lang="en-GB" sz="1400" b="1" dirty="0"/>
          </a:p>
          <a:p>
            <a:pPr>
              <a:buFont typeface="Wingdings" pitchFamily="2" charset="2"/>
              <a:buChar char="Ø"/>
            </a:pPr>
            <a:r>
              <a:rPr lang="en-GB" sz="1400" dirty="0"/>
              <a:t>The emigrants’ </a:t>
            </a:r>
            <a:r>
              <a:rPr lang="en-GB" sz="1400" b="1" dirty="0"/>
              <a:t>efforts for </a:t>
            </a:r>
            <a:r>
              <a:rPr lang="en-GB" sz="1400" dirty="0"/>
              <a:t>working and giving their contribution t</a:t>
            </a:r>
            <a:r>
              <a:rPr lang="en-GB" sz="1400" b="1" dirty="0"/>
              <a:t>o social integration do not have </a:t>
            </a:r>
            <a:r>
              <a:rPr lang="en-GB" sz="1400" b="1" u="sng" dirty="0"/>
              <a:t>the same reciprocity from the efforts at the government levels and EU conditionality policy to Albania</a:t>
            </a:r>
            <a:r>
              <a:rPr lang="en-GB" sz="1400" u="sng" dirty="0"/>
              <a:t>.</a:t>
            </a:r>
          </a:p>
          <a:p>
            <a:pPr>
              <a:buFont typeface="Wingdings" pitchFamily="2" charset="2"/>
              <a:buChar char="Ø"/>
            </a:pPr>
            <a:endParaRPr lang="en-GB" sz="1400" b="1" dirty="0"/>
          </a:p>
          <a:p>
            <a:pPr>
              <a:buNone/>
            </a:pPr>
            <a:r>
              <a:rPr lang="en-GB" sz="1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5996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2590800" cy="5062603"/>
          </a:xfrm>
        </p:spPr>
        <p:txBody>
          <a:bodyPr>
            <a:normAutofit/>
          </a:bodyPr>
          <a:lstStyle/>
          <a:p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cap="none" dirty="0"/>
              <a:t>The Bilateral Agreements</a:t>
            </a:r>
            <a:r>
              <a:rPr lang="sq-AL" sz="2800" cap="none" dirty="0"/>
              <a:t> </a:t>
            </a:r>
            <a:r>
              <a:rPr lang="en-GB" sz="2800" cap="none" dirty="0"/>
              <a:t>f</a:t>
            </a:r>
            <a:r>
              <a:rPr lang="sq-AL" sz="2800" cap="none" dirty="0"/>
              <a:t>or Pensions</a:t>
            </a:r>
            <a:r>
              <a:rPr lang="en-GB" sz="2800" cap="none" dirty="0"/>
              <a:t> of </a:t>
            </a:r>
            <a:r>
              <a:rPr lang="sq-AL" sz="2800" cap="none" dirty="0"/>
              <a:t>Emigrant</a:t>
            </a:r>
            <a:r>
              <a:rPr lang="en-GB" sz="2800" cap="none" dirty="0"/>
              <a:t>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199" y="76200"/>
            <a:ext cx="6019573" cy="6781800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buFont typeface="Wingdings" pitchFamily="2" charset="2"/>
              <a:buChar char="Ø"/>
            </a:pPr>
            <a:endParaRPr lang="en-US" sz="1400" b="1" dirty="0"/>
          </a:p>
          <a:p>
            <a:pPr>
              <a:buFont typeface="Wingdings" pitchFamily="2" charset="2"/>
              <a:buChar char="Ø"/>
            </a:pPr>
            <a:r>
              <a:rPr lang="en-GB" sz="1400" dirty="0"/>
              <a:t>The intensification of </a:t>
            </a:r>
            <a:r>
              <a:rPr lang="en-GB" sz="1400" b="1" dirty="0"/>
              <a:t>bilateral agreements</a:t>
            </a:r>
            <a:r>
              <a:rPr lang="en-GB" sz="1400" dirty="0"/>
              <a:t> between Albania and the emigrants’ host countries was concluded with:</a:t>
            </a:r>
          </a:p>
          <a:p>
            <a:r>
              <a:rPr lang="en-GB" sz="1400" dirty="0"/>
              <a:t>2016 - Belgium, Hungary, Luxembourg, North Macedonia, </a:t>
            </a:r>
          </a:p>
          <a:p>
            <a:r>
              <a:rPr lang="en-GB" sz="1400" dirty="0"/>
              <a:t>2017 - Czech Republic, Germany,  Austria (2018), </a:t>
            </a:r>
          </a:p>
          <a:p>
            <a:r>
              <a:rPr lang="en-GB" sz="1400" b="1" dirty="0"/>
              <a:t>while other agreements are being under negotiations with Italy, Greece, etc.</a:t>
            </a:r>
            <a:r>
              <a:rPr lang="en-GB" sz="1400" dirty="0"/>
              <a:t>.</a:t>
            </a:r>
          </a:p>
          <a:p>
            <a:pPr>
              <a:buFont typeface="Wingdings" pitchFamily="2" charset="2"/>
              <a:buChar char="Ø"/>
            </a:pPr>
            <a:endParaRPr lang="en-GB" sz="1400" dirty="0"/>
          </a:p>
          <a:p>
            <a:pPr>
              <a:buFont typeface="Wingdings" pitchFamily="2" charset="2"/>
              <a:buChar char="Ø"/>
            </a:pPr>
            <a:r>
              <a:rPr lang="en-GB" sz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Special </a:t>
            </a:r>
            <a:r>
              <a:rPr lang="en-GB" sz="1400" b="1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rules are set by the EU for coordination of national social security systems </a:t>
            </a:r>
            <a:r>
              <a:rPr lang="en-GB" sz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to ensure that migrants within the EU and their dependents and survivors retain their accumulated rights and benefits by combining their work history in each country</a:t>
            </a:r>
            <a:r>
              <a:rPr lang="en-GB" sz="1400" dirty="0"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GB" sz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(</a:t>
            </a:r>
            <a:r>
              <a:rPr lang="en-GB" sz="1400" b="1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EC Regulation No.883 / 2004</a:t>
            </a:r>
            <a:r>
              <a:rPr lang="en-GB" sz="1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endParaRPr lang="en-GB" sz="1400" dirty="0">
              <a:effectLst/>
              <a:ea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1400" dirty="0">
                <a:effectLst/>
                <a:ea typeface="Times New Roman" panose="02020603050405020304" pitchFamily="18" charset="0"/>
              </a:rPr>
              <a:t>In the case of agreements between countries, the insurance period in one state cannot overlap with the same social insurance period in the other country.  </a:t>
            </a:r>
          </a:p>
          <a:p>
            <a:pPr>
              <a:buFont typeface="Wingdings" pitchFamily="2" charset="2"/>
              <a:buChar char="Ø"/>
            </a:pPr>
            <a:r>
              <a:rPr lang="en-GB" sz="1400" b="1" dirty="0">
                <a:effectLst/>
                <a:ea typeface="Times New Roman" panose="02020603050405020304" pitchFamily="18" charset="0"/>
              </a:rPr>
              <a:t>The emigrants should be aware on such rules, to avoid double insurance period, in the context of bilateral agreements between Albania and the EU countries.</a:t>
            </a:r>
            <a:endParaRPr lang="en-GB" sz="1400" b="1" dirty="0">
              <a:effectLst/>
              <a:ea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GB" sz="1400" dirty="0">
              <a:effectLst/>
              <a:latin typeface="Gill Sans MT" panose="020B05020201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996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0076"/>
            <a:ext cx="2454522" cy="4584527"/>
          </a:xfrm>
        </p:spPr>
        <p:txBody>
          <a:bodyPr>
            <a:normAutofit/>
          </a:bodyPr>
          <a:lstStyle/>
          <a:p>
            <a:pPr marL="457200" lvl="1" algn="ctr">
              <a:lnSpc>
                <a:spcPct val="110000"/>
              </a:lnSpc>
            </a:pPr>
            <a:r>
              <a:rPr lang="en-GB" sz="2000" b="1" dirty="0">
                <a:solidFill>
                  <a:srgbClr val="FFFFFF"/>
                </a:solidFill>
              </a:rPr>
              <a:t>Open Discussions</a:t>
            </a:r>
            <a:br>
              <a:rPr lang="en-GB" sz="2000" b="1" dirty="0">
                <a:solidFill>
                  <a:srgbClr val="FFFFFF"/>
                </a:solidFill>
              </a:rPr>
            </a:br>
            <a:br>
              <a:rPr lang="en-GB" sz="2000" b="1" dirty="0">
                <a:solidFill>
                  <a:srgbClr val="FFFFFF"/>
                </a:solidFill>
              </a:rPr>
            </a:br>
            <a:br>
              <a:rPr lang="en-GB" sz="2000" b="1" dirty="0">
                <a:solidFill>
                  <a:srgbClr val="FFFFFF"/>
                </a:solidFill>
              </a:rPr>
            </a:br>
            <a:br>
              <a:rPr lang="en-GB" sz="1200" dirty="0"/>
            </a:br>
            <a:r>
              <a:rPr lang="en-GB" sz="2000" b="1" dirty="0">
                <a:solidFill>
                  <a:srgbClr val="002060"/>
                </a:solidFill>
              </a:rPr>
              <a:t>THANKS YOU!</a:t>
            </a:r>
            <a:br>
              <a:rPr lang="sq-AL" sz="2000" b="1" dirty="0">
                <a:solidFill>
                  <a:srgbClr val="002060"/>
                </a:solidFill>
              </a:rPr>
            </a:br>
            <a:endParaRPr lang="sq-AL" sz="2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6595" y="152400"/>
            <a:ext cx="6097177" cy="6629399"/>
          </a:xfrm>
        </p:spPr>
        <p:txBody>
          <a:bodyPr anchor="t">
            <a:normAutofit/>
          </a:bodyPr>
          <a:lstStyle/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endParaRPr lang="en-GB" sz="1400" b="1" dirty="0"/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endParaRPr lang="en-GB" sz="1400" b="1" dirty="0"/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GB" b="1" dirty="0"/>
              <a:t>Should the EU member states respect the right for a pension to the legal emigrants, who currently are EU Citizen similarly to the other EU citizens who enjoy freedom of movement, employment and retirement?</a:t>
            </a:r>
            <a:r>
              <a:rPr lang="en-GB" dirty="0"/>
              <a:t> 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endParaRPr lang="en-GB" sz="1400" dirty="0"/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endParaRPr lang="en-GB" sz="1400" dirty="0"/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GB" b="1" dirty="0"/>
              <a:t>What about the experiences in your countries regarding </a:t>
            </a:r>
            <a:r>
              <a:rPr lang="en-GB" b="1" dirty="0">
                <a:solidFill>
                  <a:srgbClr val="FF0000"/>
                </a:solidFill>
              </a:rPr>
              <a:t>flexible retirement ages </a:t>
            </a:r>
            <a:r>
              <a:rPr lang="en-GB" b="1" dirty="0"/>
              <a:t>like “Quota 100” in Italy?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endParaRPr lang="en-GB" b="1" dirty="0"/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endParaRPr lang="en-GB" b="1" dirty="0"/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b="1" u="sng" dirty="0"/>
              <a:t>Should a pensioner</a:t>
            </a:r>
            <a:r>
              <a:rPr lang="en-US" b="1" dirty="0"/>
              <a:t>, 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b="1" dirty="0"/>
              <a:t>who receive an old age pension and continue working,  </a:t>
            </a:r>
          </a:p>
          <a:p>
            <a:pPr lvl="1">
              <a:lnSpc>
                <a:spcPct val="110000"/>
              </a:lnSpc>
            </a:pPr>
            <a:r>
              <a:rPr lang="en-US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has to continue pay contributions</a:t>
            </a:r>
          </a:p>
          <a:p>
            <a:pPr lvl="1">
              <a:lnSpc>
                <a:spcPct val="110000"/>
              </a:lnSpc>
            </a:pPr>
            <a:r>
              <a:rPr lang="en-US" b="1" dirty="0"/>
              <a:t>	if the amount of pension is not recalculated???</a:t>
            </a:r>
          </a:p>
          <a:p>
            <a:pPr marL="800100" lvl="1" indent="-342900">
              <a:lnSpc>
                <a:spcPct val="110000"/>
              </a:lnSpc>
              <a:buNone/>
            </a:pPr>
            <a:endParaRPr lang="en-GB" sz="1400" dirty="0"/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endParaRPr lang="en-US" sz="1400" b="1" dirty="0"/>
          </a:p>
          <a:p>
            <a:pPr>
              <a:lnSpc>
                <a:spcPct val="110000"/>
              </a:lnSpc>
            </a:pPr>
            <a:endParaRPr lang="sq-AL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en-US" sz="2700" dirty="0">
                <a:solidFill>
                  <a:srgbClr val="FFFFFF"/>
                </a:solidFill>
              </a:rPr>
              <a:t>Contents</a:t>
            </a:r>
            <a:endParaRPr lang="sq-AL" sz="27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8373" y="22077"/>
            <a:ext cx="5823615" cy="6858002"/>
          </a:xfrm>
        </p:spPr>
        <p:txBody>
          <a:bodyPr anchor="t">
            <a:normAutofit fontScale="85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1600" b="1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The impact of Covid-19 in Albania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1600" b="1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GB" sz="1600" b="1" dirty="0"/>
              <a:t>The impact of Covid-19 to the Emigrants </a:t>
            </a:r>
            <a:br>
              <a:rPr lang="en-US" sz="1600" b="1" dirty="0"/>
            </a:br>
            <a:endParaRPr lang="en-US" sz="1600" b="1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cap="none" dirty="0"/>
              <a:t>Flexibility in retirement ages </a:t>
            </a:r>
            <a:r>
              <a:rPr lang="en-GB" sz="1600" b="1" cap="none" dirty="0"/>
              <a:t>to the labour market and to the individuals’ situations </a:t>
            </a:r>
          </a:p>
          <a:p>
            <a:pPr marL="0" lvl="0" indent="0">
              <a:lnSpc>
                <a:spcPct val="110000"/>
              </a:lnSpc>
              <a:buNone/>
            </a:pPr>
            <a:endParaRPr lang="en-US" sz="1600" b="1" dirty="0"/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The case of Albanian older emigrant workers in Italy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1600" b="1" dirty="0"/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cap="none" dirty="0"/>
              <a:t>Impact of migration </a:t>
            </a:r>
            <a:r>
              <a:rPr lang="en-GB" sz="1600" b="1" cap="none" dirty="0"/>
              <a:t>on ageing, employment and pensions  in Albania 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GB" sz="1600" b="1" dirty="0"/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GB" sz="1600" b="1" cap="none" dirty="0"/>
              <a:t>Social insurance in Albania to guarantee the old age pension of emigrants 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GB" sz="1600" b="1" dirty="0"/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GB" sz="1600" b="1" dirty="0"/>
              <a:t>Evolution of  the </a:t>
            </a:r>
            <a:r>
              <a:rPr lang="en-US" sz="1600" b="1" dirty="0"/>
              <a:t>Voluntary Social Insurance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1600" b="1" cap="none" dirty="0"/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cap="none" dirty="0"/>
              <a:t>The Bilateral Agreements</a:t>
            </a:r>
            <a:r>
              <a:rPr lang="sq-AL" sz="1600" b="1" cap="none" dirty="0"/>
              <a:t> </a:t>
            </a:r>
            <a:r>
              <a:rPr lang="en-GB" sz="1600" b="1" cap="none" dirty="0"/>
              <a:t>f</a:t>
            </a:r>
            <a:r>
              <a:rPr lang="sq-AL" sz="1600" b="1" cap="none" dirty="0"/>
              <a:t>or Pensions</a:t>
            </a:r>
            <a:r>
              <a:rPr lang="en-GB" sz="1600" b="1" cap="none" dirty="0"/>
              <a:t> of </a:t>
            </a:r>
            <a:r>
              <a:rPr lang="sq-AL" sz="1600" b="1" cap="none" dirty="0"/>
              <a:t>Emigrant</a:t>
            </a:r>
            <a:r>
              <a:rPr lang="en-GB" sz="1600" b="1" cap="none" dirty="0"/>
              <a:t>s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GB" sz="1600" b="1" dirty="0"/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cap="none" dirty="0"/>
              <a:t>The</a:t>
            </a:r>
            <a:r>
              <a:rPr lang="en-US" sz="1600" b="1" cap="none" dirty="0">
                <a:solidFill>
                  <a:srgbClr val="FFFFFF"/>
                </a:solidFill>
              </a:rPr>
              <a:t> </a:t>
            </a:r>
            <a:r>
              <a:rPr lang="en-US" sz="1600" b="1" cap="none" dirty="0"/>
              <a:t>EU Conditionality to Albania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1600" b="1" cap="none" dirty="0"/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Discussions on </a:t>
            </a:r>
            <a:r>
              <a:rPr lang="en-US" sz="1600" b="1" cap="none" dirty="0"/>
              <a:t>Flexibility in retirement ages </a:t>
            </a:r>
            <a:endParaRPr lang="en-US" sz="1600" b="1" dirty="0"/>
          </a:p>
        </p:txBody>
      </p:sp>
      <p:sp>
        <p:nvSpPr>
          <p:cNvPr id="35842" name="AutoShape 2" descr="Content Management Systems – Business Fus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q-AL"/>
          </a:p>
        </p:txBody>
      </p:sp>
      <p:sp>
        <p:nvSpPr>
          <p:cNvPr id="35844" name="AutoShape 4" descr="Content Management Systems – Business Fus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q-AL"/>
          </a:p>
        </p:txBody>
      </p:sp>
      <p:sp>
        <p:nvSpPr>
          <p:cNvPr id="35846" name="AutoShape 6" descr="Content Management Systems – Business Fus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q-AL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143000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1240076"/>
            <a:ext cx="2454522" cy="4584527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de-DE" sz="2200" b="1" dirty="0">
                <a:solidFill>
                  <a:srgbClr val="FFFFFF"/>
                </a:solidFill>
              </a:rPr>
            </a:br>
            <a:br>
              <a:rPr lang="de-DE" sz="2200" b="1" dirty="0">
                <a:solidFill>
                  <a:srgbClr val="FFFFFF"/>
                </a:solidFill>
              </a:rPr>
            </a:br>
            <a:r>
              <a:rPr lang="de-DE" sz="2200" dirty="0">
                <a:solidFill>
                  <a:srgbClr val="FFFFFF"/>
                </a:solidFill>
              </a:rPr>
              <a:t>The  impact of </a:t>
            </a:r>
            <a:r>
              <a:rPr lang="en-US" sz="2400" dirty="0"/>
              <a:t>coVID-19 IN Albania</a:t>
            </a:r>
            <a:br>
              <a:rPr lang="en-US" sz="2400" dirty="0"/>
            </a:br>
            <a:br>
              <a:rPr lang="en-US" sz="2400" dirty="0"/>
            </a:br>
            <a:r>
              <a:rPr lang="en-GB" sz="2400" dirty="0"/>
              <a:t> </a:t>
            </a:r>
            <a:r>
              <a:rPr lang="en-GB" sz="1800" u="sng" cap="none" dirty="0">
                <a:solidFill>
                  <a:srgbClr val="0070C0"/>
                </a:solidFill>
              </a:rPr>
              <a:t>https://shendetsia.gov.al/</a:t>
            </a:r>
            <a:r>
              <a:rPr lang="en-US" sz="1800" u="sng" cap="none" dirty="0">
                <a:solidFill>
                  <a:srgbClr val="0070C0"/>
                </a:solidFill>
              </a:rPr>
              <a:t> </a:t>
            </a:r>
            <a:br>
              <a:rPr lang="en-US" sz="2400" dirty="0"/>
            </a:b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529194" y="228600"/>
            <a:ext cx="5386206" cy="6629400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b="1" dirty="0"/>
              <a:t>T</a:t>
            </a:r>
            <a:r>
              <a:rPr lang="sq-AL" sz="1600" b="1" dirty="0"/>
              <a:t>he </a:t>
            </a:r>
            <a:r>
              <a:rPr lang="sq-AL" sz="1600" b="1" dirty="0" err="1"/>
              <a:t>quarantine</a:t>
            </a:r>
            <a:r>
              <a:rPr lang="sq-AL" sz="1600" b="1" dirty="0"/>
              <a:t> </a:t>
            </a:r>
            <a:r>
              <a:rPr lang="en-US" sz="1600" b="1" dirty="0"/>
              <a:t>in Albania </a:t>
            </a:r>
            <a:r>
              <a:rPr lang="en-US" sz="1600" dirty="0"/>
              <a:t>- </a:t>
            </a:r>
            <a:r>
              <a:rPr lang="sq-AL" sz="1600" dirty="0" err="1"/>
              <a:t>closure</a:t>
            </a:r>
            <a:r>
              <a:rPr lang="sq-AL" sz="1600" dirty="0"/>
              <a:t> </a:t>
            </a:r>
            <a:r>
              <a:rPr lang="sq-AL" sz="1600" dirty="0" err="1"/>
              <a:t>of</a:t>
            </a:r>
            <a:r>
              <a:rPr lang="sq-AL" sz="1600" dirty="0"/>
              <a:t> </a:t>
            </a:r>
            <a:r>
              <a:rPr lang="en-US" sz="1600" dirty="0"/>
              <a:t>the </a:t>
            </a:r>
            <a:r>
              <a:rPr lang="sq-AL" sz="1600" dirty="0" err="1"/>
              <a:t>most</a:t>
            </a:r>
            <a:r>
              <a:rPr lang="sq-AL" sz="1600" dirty="0"/>
              <a:t> </a:t>
            </a:r>
            <a:r>
              <a:rPr lang="sq-AL" sz="1600" dirty="0" err="1"/>
              <a:t>economic</a:t>
            </a:r>
            <a:r>
              <a:rPr lang="sq-AL" sz="1600" dirty="0"/>
              <a:t> </a:t>
            </a:r>
            <a:r>
              <a:rPr lang="sq-AL" sz="1600" dirty="0" err="1"/>
              <a:t>activities</a:t>
            </a:r>
            <a:r>
              <a:rPr lang="en-US" sz="1600" dirty="0"/>
              <a:t> and schools</a:t>
            </a:r>
            <a:r>
              <a:rPr lang="sq-AL" sz="1600" dirty="0"/>
              <a:t> </a:t>
            </a:r>
            <a:r>
              <a:rPr lang="en-US" sz="1600" b="1" dirty="0"/>
              <a:t>M</a:t>
            </a:r>
            <a:r>
              <a:rPr lang="sq-AL" sz="1600" b="1" dirty="0"/>
              <a:t>arch</a:t>
            </a:r>
            <a:r>
              <a:rPr lang="en-GB" sz="1600" b="1" dirty="0"/>
              <a:t> 9</a:t>
            </a:r>
            <a:r>
              <a:rPr lang="sq-AL" sz="1600" b="1" dirty="0"/>
              <a:t> </a:t>
            </a:r>
            <a:r>
              <a:rPr lang="en-US" sz="1600" b="1" dirty="0"/>
              <a:t>–</a:t>
            </a:r>
            <a:r>
              <a:rPr lang="sq-AL" sz="1600" b="1" dirty="0"/>
              <a:t> </a:t>
            </a:r>
            <a:r>
              <a:rPr lang="sq-AL" sz="1600" b="1" dirty="0" err="1"/>
              <a:t>June</a:t>
            </a:r>
            <a:r>
              <a:rPr lang="en-US" sz="1600" b="1" dirty="0"/>
              <a:t>,</a:t>
            </a:r>
            <a:r>
              <a:rPr lang="sq-AL" sz="1600" b="1" dirty="0"/>
              <a:t> 2020</a:t>
            </a:r>
            <a:endParaRPr lang="en-US" sz="1600" b="1" dirty="0"/>
          </a:p>
          <a:p>
            <a:endParaRPr lang="en-US" sz="1600" dirty="0"/>
          </a:p>
          <a:p>
            <a:r>
              <a:rPr lang="sq-AL" sz="1600" dirty="0"/>
              <a:t>The </a:t>
            </a:r>
            <a:r>
              <a:rPr lang="sq-AL" sz="1600" dirty="0" err="1"/>
              <a:t>pandemic</a:t>
            </a:r>
            <a:r>
              <a:rPr lang="sq-AL" sz="1600" dirty="0"/>
              <a:t> </a:t>
            </a:r>
            <a:r>
              <a:rPr lang="sq-AL" sz="1600" dirty="0" err="1"/>
              <a:t>first</a:t>
            </a:r>
            <a:r>
              <a:rPr lang="sq-AL" sz="1600" dirty="0"/>
              <a:t> </a:t>
            </a:r>
            <a:r>
              <a:rPr lang="sq-AL" sz="1600" dirty="0" err="1"/>
              <a:t>wave</a:t>
            </a:r>
            <a:r>
              <a:rPr lang="en-US" sz="1600" dirty="0"/>
              <a:t> peak</a:t>
            </a:r>
            <a:r>
              <a:rPr lang="sq-AL" sz="1600" dirty="0"/>
              <a:t> in April 2020, then at one second highest wave in November 2020, then culminating in February 2021, </a:t>
            </a:r>
            <a:r>
              <a:rPr lang="en-US" sz="1600" dirty="0"/>
              <a:t> </a:t>
            </a:r>
            <a:r>
              <a:rPr lang="sq-AL" sz="1600" dirty="0"/>
              <a:t>which was followed by a </a:t>
            </a:r>
            <a:r>
              <a:rPr lang="en-GB" sz="1600" dirty="0"/>
              <a:t>stable situation</a:t>
            </a:r>
            <a:r>
              <a:rPr lang="sq-AL" sz="1600" dirty="0"/>
              <a:t>  </a:t>
            </a:r>
            <a:endParaRPr lang="en-US" sz="1600" dirty="0"/>
          </a:p>
          <a:p>
            <a:pPr>
              <a:buNone/>
            </a:pPr>
            <a:r>
              <a:rPr lang="sq-AL" sz="1600" dirty="0"/>
              <a:t> </a:t>
            </a:r>
            <a:endParaRPr lang="en-US" sz="1600" dirty="0"/>
          </a:p>
          <a:p>
            <a:r>
              <a:rPr lang="en-US" sz="1600" b="1" dirty="0"/>
              <a:t>T</a:t>
            </a:r>
            <a:r>
              <a:rPr lang="sq-AL" sz="1600" b="1" dirty="0"/>
              <a:t>he highest incidence </a:t>
            </a:r>
            <a:r>
              <a:rPr lang="sq-AL" sz="1600" dirty="0"/>
              <a:t>of affected cases is in the age group </a:t>
            </a:r>
            <a:r>
              <a:rPr lang="sq-AL" sz="1600" b="1" dirty="0"/>
              <a:t>55-64 </a:t>
            </a:r>
            <a:r>
              <a:rPr lang="sq-AL" sz="1600" dirty="0"/>
              <a:t>years </a:t>
            </a:r>
            <a:r>
              <a:rPr lang="sq-AL" sz="1600" b="1" dirty="0"/>
              <a:t>with </a:t>
            </a:r>
            <a:r>
              <a:rPr lang="en-GB" sz="1600" b="1" dirty="0"/>
              <a:t>about 20</a:t>
            </a:r>
            <a:r>
              <a:rPr lang="sq-AL" sz="1600" b="1" dirty="0"/>
              <a:t>% </a:t>
            </a:r>
            <a:r>
              <a:rPr lang="sq-AL" sz="1600" dirty="0"/>
              <a:t>of confirmed cases</a:t>
            </a:r>
          </a:p>
          <a:p>
            <a:pPr>
              <a:buNone/>
            </a:pPr>
            <a:r>
              <a:rPr lang="sq-AL" sz="1600" dirty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sq-AL" sz="1600" b="1" dirty="0"/>
              <a:t>I</a:t>
            </a:r>
            <a:r>
              <a:rPr lang="en-US" sz="1600" b="1" dirty="0" err="1"/>
              <a:t>mpact</a:t>
            </a:r>
            <a:r>
              <a:rPr lang="en-US" sz="1600" b="1" dirty="0"/>
              <a:t> o</a:t>
            </a:r>
            <a:r>
              <a:rPr lang="sq-AL" sz="1600" b="1" dirty="0"/>
              <a:t>n </a:t>
            </a:r>
            <a:r>
              <a:rPr lang="en-US" sz="1600" b="1" dirty="0"/>
              <a:t>employment</a:t>
            </a:r>
            <a:r>
              <a:rPr lang="en-US" sz="1600" dirty="0"/>
              <a:t>:</a:t>
            </a:r>
            <a:r>
              <a:rPr lang="sq-AL" sz="1600" dirty="0"/>
              <a:t> </a:t>
            </a:r>
            <a:r>
              <a:rPr lang="en-US" sz="1600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sq-AL" dirty="0" err="1"/>
              <a:t>dismissals</a:t>
            </a:r>
            <a:r>
              <a:rPr lang="sq-AL" dirty="0"/>
              <a:t>, </a:t>
            </a:r>
            <a:r>
              <a:rPr lang="en-US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sq-AL" dirty="0" err="1"/>
              <a:t>unpaid</a:t>
            </a:r>
            <a:r>
              <a:rPr lang="sq-AL" dirty="0"/>
              <a:t> </a:t>
            </a:r>
            <a:r>
              <a:rPr lang="sq-AL" dirty="0" err="1"/>
              <a:t>leave</a:t>
            </a:r>
            <a:r>
              <a:rPr lang="en-US" dirty="0"/>
              <a:t>,</a:t>
            </a:r>
            <a:r>
              <a:rPr lang="sq-AL" dirty="0"/>
              <a:t> 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sq-AL" dirty="0" err="1"/>
              <a:t>reduced</a:t>
            </a:r>
            <a:r>
              <a:rPr lang="sq-AL" dirty="0"/>
              <a:t> </a:t>
            </a:r>
            <a:r>
              <a:rPr lang="sq-AL" dirty="0" err="1"/>
              <a:t>working</a:t>
            </a:r>
            <a:r>
              <a:rPr lang="sq-AL" dirty="0"/>
              <a:t> </a:t>
            </a:r>
            <a:r>
              <a:rPr lang="sq-AL" dirty="0" err="1"/>
              <a:t>hours</a:t>
            </a:r>
            <a:r>
              <a:rPr lang="sq-AL" dirty="0"/>
              <a:t> </a:t>
            </a:r>
            <a:r>
              <a:rPr lang="en-US" dirty="0"/>
              <a:t>at </a:t>
            </a:r>
            <a:r>
              <a:rPr lang="sq-AL" dirty="0"/>
              <a:t>4-</a:t>
            </a:r>
            <a:r>
              <a:rPr lang="sq-AL" dirty="0" err="1"/>
              <a:t>hour</a:t>
            </a:r>
            <a:r>
              <a:rPr lang="sq-AL" dirty="0"/>
              <a:t> </a:t>
            </a:r>
            <a:r>
              <a:rPr lang="sq-AL" dirty="0" err="1"/>
              <a:t>contracts</a:t>
            </a:r>
            <a:r>
              <a:rPr lang="sq-AL" dirty="0"/>
              <a:t>, </a:t>
            </a:r>
            <a:r>
              <a:rPr lang="en-US" dirty="0"/>
              <a:t> </a:t>
            </a:r>
            <a:r>
              <a:rPr lang="sq-AL" dirty="0"/>
              <a:t>or </a:t>
            </a:r>
            <a:r>
              <a:rPr lang="sq-AL" dirty="0" err="1"/>
              <a:t>with</a:t>
            </a:r>
            <a:r>
              <a:rPr lang="sq-AL" dirty="0"/>
              <a:t> </a:t>
            </a:r>
            <a:r>
              <a:rPr lang="sq-AL" dirty="0" err="1"/>
              <a:t>only</a:t>
            </a:r>
            <a:r>
              <a:rPr lang="sq-AL" dirty="0"/>
              <a:t> 2 </a:t>
            </a:r>
            <a:r>
              <a:rPr lang="sq-AL" dirty="0" err="1"/>
              <a:t>weeks</a:t>
            </a:r>
            <a:r>
              <a:rPr lang="sq-AL" dirty="0"/>
              <a:t> </a:t>
            </a:r>
            <a:r>
              <a:rPr lang="sq-AL" dirty="0" err="1"/>
              <a:t>per</a:t>
            </a:r>
            <a:r>
              <a:rPr lang="sq-AL" dirty="0"/>
              <a:t> </a:t>
            </a:r>
            <a:r>
              <a:rPr lang="sq-AL" dirty="0" err="1"/>
              <a:t>month</a:t>
            </a:r>
            <a:r>
              <a:rPr lang="en-US" dirty="0"/>
              <a:t>, </a:t>
            </a:r>
          </a:p>
          <a:p>
            <a:pPr lvl="1">
              <a:buFont typeface="Wingdings" pitchFamily="2" charset="2"/>
              <a:buChar char="Ø"/>
            </a:pPr>
            <a:r>
              <a:rPr lang="sq-AL" dirty="0" err="1"/>
              <a:t>extended</a:t>
            </a:r>
            <a:r>
              <a:rPr lang="sq-AL" dirty="0"/>
              <a:t> </a:t>
            </a:r>
            <a:r>
              <a:rPr lang="sq-AL" dirty="0" err="1"/>
              <a:t>shifts</a:t>
            </a:r>
            <a:r>
              <a:rPr lang="sq-AL" dirty="0"/>
              <a:t> or </a:t>
            </a:r>
            <a:r>
              <a:rPr lang="sq-AL" dirty="0" err="1"/>
              <a:t>extra</a:t>
            </a:r>
            <a:r>
              <a:rPr lang="sq-AL" dirty="0"/>
              <a:t> </a:t>
            </a:r>
            <a:r>
              <a:rPr lang="sq-AL" dirty="0" err="1"/>
              <a:t>workload</a:t>
            </a:r>
            <a:r>
              <a:rPr lang="en-US" dirty="0"/>
              <a:t> for several sectors such as education, health, etc...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14469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1240076"/>
            <a:ext cx="2454522" cy="4584527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de-DE" sz="2200" b="1" dirty="0">
                <a:solidFill>
                  <a:srgbClr val="FFFFFF"/>
                </a:solidFill>
              </a:rPr>
            </a:br>
            <a:br>
              <a:rPr lang="de-DE" sz="2200" b="1" dirty="0">
                <a:solidFill>
                  <a:srgbClr val="FFFFFF"/>
                </a:solidFill>
              </a:rPr>
            </a:br>
            <a:r>
              <a:rPr lang="en-GB" sz="2400" dirty="0"/>
              <a:t>The impact of Covid-19 </a:t>
            </a:r>
            <a:br>
              <a:rPr lang="en-GB" sz="2400" dirty="0"/>
            </a:br>
            <a:r>
              <a:rPr lang="en-GB" sz="2400" dirty="0"/>
              <a:t>to the Emigrants </a:t>
            </a:r>
            <a:br>
              <a:rPr lang="en-US" sz="2400" dirty="0"/>
            </a:b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529194" y="228600"/>
            <a:ext cx="5157606" cy="66294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1600" dirty="0"/>
              <a:t>The Covid-19 pandemic has made it </a:t>
            </a:r>
            <a:r>
              <a:rPr lang="en-GB" sz="1600" b="1" dirty="0"/>
              <a:t>difficult </a:t>
            </a:r>
          </a:p>
          <a:p>
            <a:pPr>
              <a:buFont typeface="Wingdings" pitchFamily="2" charset="2"/>
              <a:buChar char="Ø"/>
            </a:pPr>
            <a:r>
              <a:rPr lang="en-GB" sz="1600" b="1" dirty="0"/>
              <a:t>especially for migrants</a:t>
            </a:r>
            <a:r>
              <a:rPr lang="en-GB" sz="1600" dirty="0"/>
              <a:t>,  and among them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/>
              <a:t>especially </a:t>
            </a:r>
            <a:r>
              <a:rPr lang="en-GB" sz="1600" b="1" dirty="0"/>
              <a:t>those in the upper age groups</a:t>
            </a:r>
            <a:r>
              <a:rPr lang="en-GB" sz="1600" dirty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en-GB" sz="1600" b="1" dirty="0"/>
              <a:t>to cope with labour market changes</a:t>
            </a:r>
            <a:r>
              <a:rPr lang="en-GB" sz="1600" dirty="0"/>
              <a:t>. </a:t>
            </a:r>
          </a:p>
          <a:p>
            <a:pPr>
              <a:buFont typeface="Wingdings" pitchFamily="2" charset="2"/>
              <a:buChar char="Ø"/>
            </a:pPr>
            <a:endParaRPr lang="en-GB" sz="1600" b="1" dirty="0"/>
          </a:p>
          <a:p>
            <a:pPr>
              <a:buFont typeface="Wingdings" pitchFamily="2" charset="2"/>
              <a:buChar char="Ø"/>
            </a:pPr>
            <a:r>
              <a:rPr lang="en-GB" sz="1600" b="1" dirty="0"/>
              <a:t>Government aid packages </a:t>
            </a:r>
            <a:r>
              <a:rPr lang="en-GB" sz="1600" dirty="0"/>
              <a:t>to address health threats during Covid-19 and job losses </a:t>
            </a:r>
            <a:r>
              <a:rPr lang="en-GB" sz="1600" b="1" dirty="0"/>
              <a:t>are not available to many emigrants.</a:t>
            </a:r>
          </a:p>
          <a:p>
            <a:pPr>
              <a:buFont typeface="Wingdings" pitchFamily="2" charset="2"/>
              <a:buChar char="Ø"/>
            </a:pPr>
            <a:endParaRPr lang="en-GB" sz="1600" dirty="0"/>
          </a:p>
          <a:p>
            <a:pPr>
              <a:buFont typeface="Wingdings" pitchFamily="2" charset="2"/>
              <a:buChar char="Ø"/>
            </a:pPr>
            <a:r>
              <a:rPr lang="en-GB" sz="1600" dirty="0"/>
              <a:t>This is even more problematic </a:t>
            </a:r>
            <a:r>
              <a:rPr lang="en-GB" sz="1600" b="1" dirty="0"/>
              <a:t>for people with irregular residence status </a:t>
            </a:r>
            <a:r>
              <a:rPr lang="en-GB" sz="1600" dirty="0"/>
              <a:t>in destination countries. </a:t>
            </a:r>
          </a:p>
          <a:p>
            <a:pPr>
              <a:buFont typeface="Wingdings" pitchFamily="2" charset="2"/>
              <a:buChar char="Ø"/>
            </a:pPr>
            <a:endParaRPr lang="en-GB" sz="1600" dirty="0"/>
          </a:p>
          <a:p>
            <a:pPr>
              <a:buFont typeface="Wingdings" pitchFamily="2" charset="2"/>
              <a:buChar char="Ø"/>
            </a:pPr>
            <a:r>
              <a:rPr lang="en-GB" sz="1600" dirty="0"/>
              <a:t>Loss of jobs and income because of Covid-19 is causing a </a:t>
            </a:r>
            <a:r>
              <a:rPr lang="en-GB" sz="1600" b="1" dirty="0"/>
              <a:t>decline in remittances to their families </a:t>
            </a:r>
            <a:r>
              <a:rPr lang="en-GB" sz="1600" dirty="0"/>
              <a:t>which are  </a:t>
            </a:r>
          </a:p>
          <a:p>
            <a:pPr>
              <a:buFont typeface="Wingdings" pitchFamily="2" charset="2"/>
              <a:buChar char="Ø"/>
            </a:pPr>
            <a:r>
              <a:rPr lang="en-GB" sz="1600" b="1" dirty="0"/>
              <a:t>a vital source of income </a:t>
            </a:r>
            <a:r>
              <a:rPr lang="en-GB" sz="1600" dirty="0"/>
              <a:t>and serve as </a:t>
            </a:r>
          </a:p>
          <a:p>
            <a:pPr>
              <a:buFont typeface="Wingdings" pitchFamily="2" charset="2"/>
              <a:buChar char="Ø"/>
            </a:pPr>
            <a:r>
              <a:rPr lang="en-GB" sz="1600" b="1" dirty="0"/>
              <a:t>a form of insurance in times of crisis for many families </a:t>
            </a:r>
            <a:r>
              <a:rPr lang="en-GB" sz="1600" dirty="0"/>
              <a:t>(</a:t>
            </a:r>
            <a:r>
              <a:rPr lang="en-GB" sz="1600" dirty="0" err="1"/>
              <a:t>Repetti</a:t>
            </a:r>
            <a:r>
              <a:rPr lang="en-GB" sz="1600" dirty="0"/>
              <a:t> et al., 2021).</a:t>
            </a:r>
            <a:endParaRPr lang="sq-AL" sz="1600" dirty="0"/>
          </a:p>
          <a:p>
            <a:pPr>
              <a:buFont typeface="Wingdings" pitchFamily="2" charset="2"/>
              <a:buChar char="Ø"/>
            </a:pP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71446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2454522" cy="5062603"/>
          </a:xfrm>
        </p:spPr>
        <p:txBody>
          <a:bodyPr>
            <a:normAutofit/>
          </a:bodyPr>
          <a:lstStyle/>
          <a:p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2400" b="1" cap="none" dirty="0">
                <a:solidFill>
                  <a:srgbClr val="FFFFFF"/>
                </a:solidFill>
              </a:rPr>
              <a:t>Flexibility in retirement ages </a:t>
            </a:r>
            <a:r>
              <a:rPr lang="en-GB" sz="2400" b="1" cap="none" dirty="0"/>
              <a:t>to the labour market and to the individuals’ situations 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52400"/>
            <a:ext cx="5943600" cy="6629401"/>
          </a:xfrm>
        </p:spPr>
        <p:txBody>
          <a:bodyPr anchor="t">
            <a:noAutofit/>
          </a:bodyPr>
          <a:lstStyle/>
          <a:p>
            <a:r>
              <a:rPr lang="en-GB" sz="1600" dirty="0"/>
              <a:t>The Italian government has avoiding standard retirement ages with “</a:t>
            </a:r>
            <a:r>
              <a:rPr lang="en-GB" sz="1600" b="1" dirty="0"/>
              <a:t>Quota 100</a:t>
            </a:r>
            <a:r>
              <a:rPr lang="en-GB" sz="1600" dirty="0"/>
              <a:t>”initiative,  which means that Italian citizens who reach </a:t>
            </a:r>
            <a:r>
              <a:rPr lang="en-GB" sz="1600" u="sng" dirty="0"/>
              <a:t>100 by adding their years of insurance contributions to their </a:t>
            </a:r>
            <a:r>
              <a:rPr lang="en-GB" sz="1600" b="1" u="sng" dirty="0"/>
              <a:t>biological age</a:t>
            </a:r>
            <a:r>
              <a:rPr lang="en-GB" sz="1600" dirty="0"/>
              <a:t>, are eligible for old age pension.</a:t>
            </a:r>
          </a:p>
          <a:p>
            <a:endParaRPr lang="en-GB" sz="400" dirty="0"/>
          </a:p>
          <a:p>
            <a:r>
              <a:rPr lang="en-GB" sz="1600" dirty="0"/>
              <a:t>In this way, a 62-year-old person who has contributed 38 years of the insurance scores 100,  is eligible for a pension even though the legal retirement age is 67 years.  </a:t>
            </a:r>
          </a:p>
          <a:p>
            <a:r>
              <a:rPr lang="en-GB" sz="1600" dirty="0"/>
              <a:t>In addition,  the </a:t>
            </a:r>
            <a:r>
              <a:rPr lang="en-GB" sz="1600" u="sng" dirty="0"/>
              <a:t>Italian women </a:t>
            </a:r>
            <a:r>
              <a:rPr lang="en-GB" sz="1600" dirty="0"/>
              <a:t>who have </a:t>
            </a:r>
            <a:r>
              <a:rPr lang="en-GB" sz="1600" u="sng" dirty="0"/>
              <a:t>40 years of the insurance </a:t>
            </a:r>
            <a:r>
              <a:rPr lang="en-GB" sz="1600" dirty="0"/>
              <a:t>contributions are eligible for an old-age pension without waiting to reach the retirement age of 67. </a:t>
            </a:r>
          </a:p>
          <a:p>
            <a:endParaRPr lang="en-GB" sz="400" dirty="0"/>
          </a:p>
          <a:p>
            <a:r>
              <a:rPr lang="en-GB" sz="1600" dirty="0"/>
              <a:t>Older </a:t>
            </a:r>
            <a:r>
              <a:rPr lang="en-GB" sz="1600" b="1" u="sng" dirty="0"/>
              <a:t>Albanian emigrants with Italian citizenship</a:t>
            </a:r>
            <a:r>
              <a:rPr lang="en-GB" sz="1600" b="1" dirty="0"/>
              <a:t>,</a:t>
            </a:r>
            <a:r>
              <a:rPr lang="en-GB" sz="1600" dirty="0"/>
              <a:t> protested in August 2021 as they feel </a:t>
            </a:r>
            <a:r>
              <a:rPr lang="en-GB" sz="1600" b="1" dirty="0"/>
              <a:t>discriminated from this rights.</a:t>
            </a:r>
          </a:p>
          <a:p>
            <a:r>
              <a:rPr lang="en-GB" sz="1600" dirty="0"/>
              <a:t>Albanian </a:t>
            </a:r>
            <a:r>
              <a:rPr lang="en-GB" sz="1600" u="sng" dirty="0"/>
              <a:t>emigrants in the best cases</a:t>
            </a:r>
            <a:r>
              <a:rPr lang="en-GB" sz="1600" dirty="0"/>
              <a:t> they may have a maximum of </a:t>
            </a:r>
            <a:r>
              <a:rPr lang="en-GB" sz="1600" u="sng" dirty="0"/>
              <a:t>30 years of insurance period in Italy, from 1991 to 2021, b</a:t>
            </a:r>
            <a:r>
              <a:rPr lang="en-GB" sz="1600" b="1" dirty="0"/>
              <a:t>ut they have</a:t>
            </a:r>
            <a:r>
              <a:rPr lang="en-GB" sz="1600" dirty="0"/>
              <a:t> </a:t>
            </a:r>
            <a:r>
              <a:rPr lang="en-GB" sz="1600" b="1" u="sng" dirty="0"/>
              <a:t>more than 40 years of insurance </a:t>
            </a:r>
            <a:r>
              <a:rPr lang="en-GB" sz="1600" u="sng" dirty="0"/>
              <a:t>in their working life.</a:t>
            </a:r>
          </a:p>
          <a:p>
            <a:r>
              <a:rPr lang="en-GB" sz="1600" b="1" dirty="0"/>
              <a:t>Due to a lack of bilateral agreements between the two countries there are no aggregation of insurance periods and no pension rights.</a:t>
            </a:r>
            <a:endParaRPr lang="en-GB" sz="1600" dirty="0"/>
          </a:p>
          <a:p>
            <a:r>
              <a:rPr lang="en-GB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890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1240076"/>
            <a:ext cx="2454522" cy="4584527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de-DE" sz="2200" b="1" dirty="0">
                <a:solidFill>
                  <a:srgbClr val="FFFFFF"/>
                </a:solidFill>
              </a:rPr>
            </a:br>
            <a:br>
              <a:rPr lang="de-DE" sz="2200" b="1" dirty="0">
                <a:solidFill>
                  <a:srgbClr val="FFFFFF"/>
                </a:solidFill>
              </a:rPr>
            </a:br>
            <a:r>
              <a:rPr lang="en-US" sz="2400" dirty="0"/>
              <a:t>Albanian Emigrant pension rights in Italy</a:t>
            </a:r>
            <a:br>
              <a:rPr lang="en-US" sz="2400" dirty="0"/>
            </a:b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046595" y="228600"/>
            <a:ext cx="6097178" cy="6629400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1600" b="1" dirty="0"/>
              <a:t>The Albanian emigrants in Italy i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 have completed a 19-year insurance period in the Italian social security system they cannot receive a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contributory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pension as the criterion is of 20 years minimum of social insurance. </a:t>
            </a:r>
          </a:p>
          <a:p>
            <a:pPr>
              <a:buFont typeface="Wingdings" pitchFamily="2" charset="2"/>
              <a:buChar char="Ø"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While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the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Albanian social security system, the minimum eligibility criterion is 15 years social insurance.</a:t>
            </a:r>
            <a:endParaRPr lang="en-GB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bilateral agreement between the Albanian and Italian governments would enable mutual recognition and aggregation of the periods of insurance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 the end of aggregation of both insurance periods, let say  14+19= 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33 years, which would </a:t>
            </a:r>
            <a:r>
              <a:rPr lang="en-GB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enouble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any emigrant to receive an old-age pension in Albania as well as in Italy, 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following a pro rata formula of calculating the pension. </a:t>
            </a:r>
          </a:p>
          <a:p>
            <a:pPr>
              <a:buFont typeface="Wingdings" pitchFamily="2" charset="2"/>
              <a:buChar char="Ø"/>
            </a:pP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71446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0076"/>
            <a:ext cx="2514600" cy="4584527"/>
          </a:xfrm>
        </p:spPr>
        <p:txBody>
          <a:bodyPr>
            <a:normAutofit/>
          </a:bodyPr>
          <a:lstStyle/>
          <a:p>
            <a:r>
              <a:rPr lang="sq-AL" b="1" dirty="0">
                <a:solidFill>
                  <a:srgbClr val="FFFFFF"/>
                </a:solidFill>
              </a:rPr>
              <a:t> </a:t>
            </a:r>
            <a:br>
              <a:rPr lang="sq-AL" b="1" dirty="0">
                <a:solidFill>
                  <a:srgbClr val="FFFFFF"/>
                </a:solidFill>
              </a:rPr>
            </a:br>
            <a:r>
              <a:rPr lang="en-US" sz="2800" b="1" i="1" cap="none" dirty="0">
                <a:solidFill>
                  <a:srgbClr val="FFFFFF"/>
                </a:solidFill>
              </a:rPr>
              <a:t> </a:t>
            </a:r>
            <a:r>
              <a:rPr lang="en-US" sz="2800" b="1" i="1" cap="none" dirty="0"/>
              <a:t>Impact of Migration </a:t>
            </a:r>
            <a:r>
              <a:rPr lang="en-GB" sz="2800" b="1" cap="none" dirty="0"/>
              <a:t>on</a:t>
            </a:r>
            <a:br>
              <a:rPr lang="en-GB" sz="2800" b="1" cap="none" dirty="0"/>
            </a:br>
            <a:br>
              <a:rPr lang="en-GB" sz="2800" b="1" cap="none" dirty="0"/>
            </a:br>
            <a:r>
              <a:rPr lang="en-GB" sz="2800" b="1" cap="none" dirty="0"/>
              <a:t>ageing, employment  and pensions  in Albania</a:t>
            </a:r>
            <a:br>
              <a:rPr lang="en-GB" sz="2800" b="1" cap="none" dirty="0">
                <a:latin typeface="Arial Black" pitchFamily="34" charset="0"/>
              </a:rPr>
            </a:br>
            <a:br>
              <a:rPr lang="en-US" sz="2800" b="1" dirty="0">
                <a:latin typeface="Arial Black" pitchFamily="34" charset="0"/>
              </a:rPr>
            </a:br>
            <a:endParaRPr lang="sq-AL" sz="2800" dirty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6595" y="0"/>
            <a:ext cx="6097405" cy="6858000"/>
          </a:xfrm>
        </p:spPr>
        <p:txBody>
          <a:bodyPr anchor="t">
            <a:noAutofit/>
          </a:bodyPr>
          <a:lstStyle/>
          <a:p>
            <a:r>
              <a:rPr lang="en-GB" sz="1400" dirty="0"/>
              <a:t>About 1/3 of the Albanians has </a:t>
            </a:r>
            <a:r>
              <a:rPr lang="en-GB" sz="1400" b="1" dirty="0"/>
              <a:t>emigrated abroad, mainly in Italy (40%) and Greece (36%) </a:t>
            </a:r>
          </a:p>
          <a:p>
            <a:pPr>
              <a:lnSpc>
                <a:spcPct val="110000"/>
              </a:lnSpc>
            </a:pPr>
            <a:r>
              <a:rPr lang="en-US" sz="1400" b="1" dirty="0"/>
              <a:t>Prevalence of age-groups:			Female:	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400" b="1" dirty="0"/>
              <a:t>0-14 years - 19% 		</a:t>
            </a:r>
            <a:r>
              <a:rPr lang="en-US" sz="1400" b="1" dirty="0">
                <a:cs typeface="Times New Roman" pitchFamily="18" charset="0"/>
              </a:rPr>
              <a:t>	 		799,416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800" b="1" dirty="0"/>
              <a:t>15-64 years - 76% 	</a:t>
            </a:r>
            <a:r>
              <a:rPr lang="en-US" sz="1400" b="1" dirty="0"/>
              <a:t>	</a:t>
            </a:r>
            <a:r>
              <a:rPr lang="en-US" sz="1400" b="1" dirty="0">
                <a:cs typeface="Times New Roman" pitchFamily="18" charset="0"/>
              </a:rPr>
              <a:t> 	Male: </a:t>
            </a:r>
            <a:endParaRPr lang="en-US" sz="1400" b="1" u="sng" dirty="0"/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400" b="1" dirty="0"/>
              <a:t>  65+ years - 5%			</a:t>
            </a:r>
            <a:r>
              <a:rPr lang="en-US" sz="1400" b="1" dirty="0">
                <a:cs typeface="Times New Roman" pitchFamily="18" charset="0"/>
              </a:rPr>
              <a:t> 		884,719</a:t>
            </a:r>
            <a:endParaRPr lang="en-US" sz="1400" b="1" dirty="0"/>
          </a:p>
          <a:p>
            <a:pPr>
              <a:buFont typeface="Wingdings" pitchFamily="2" charset="2"/>
              <a:buChar char="Ø"/>
            </a:pPr>
            <a:r>
              <a:rPr lang="en-GB" sz="1600" dirty="0"/>
              <a:t>About </a:t>
            </a:r>
            <a:r>
              <a:rPr lang="en-GB" sz="1600" b="1" u="sng" dirty="0"/>
              <a:t>one third </a:t>
            </a:r>
            <a:r>
              <a:rPr lang="en-GB" sz="1600" u="sng" dirty="0"/>
              <a:t>of the stock of migrants </a:t>
            </a:r>
            <a:r>
              <a:rPr lang="en-GB" sz="1600" dirty="0"/>
              <a:t>are aged </a:t>
            </a:r>
            <a:r>
              <a:rPr lang="en-GB" sz="1600" b="1" u="sng" dirty="0"/>
              <a:t>between 40 and 65, </a:t>
            </a:r>
            <a:r>
              <a:rPr lang="en-GB" sz="1600" dirty="0"/>
              <a:t>approaching retirement age and raises the issue of pensions.</a:t>
            </a:r>
          </a:p>
          <a:p>
            <a:pPr>
              <a:buFont typeface="Wingdings" pitchFamily="2" charset="2"/>
              <a:buChar char="Ø"/>
            </a:pPr>
            <a:endParaRPr lang="en-GB" sz="200" dirty="0"/>
          </a:p>
          <a:p>
            <a:pPr>
              <a:buFont typeface="Wingdings" pitchFamily="2" charset="2"/>
              <a:buChar char="Ø"/>
            </a:pPr>
            <a:r>
              <a:rPr lang="en-GB" sz="1600" dirty="0"/>
              <a:t>Emigration increased the </a:t>
            </a:r>
            <a:r>
              <a:rPr lang="en-GB" sz="1600" b="1" dirty="0"/>
              <a:t>old age dependency ratio in Albania to</a:t>
            </a:r>
            <a:r>
              <a:rPr lang="en-GB" sz="1600" dirty="0"/>
              <a:t> one older person for 5 in active age, which will</a:t>
            </a:r>
            <a:r>
              <a:rPr lang="en-GB" sz="1600" b="1" dirty="0"/>
              <a:t> be 1:3 in 2031</a:t>
            </a:r>
          </a:p>
          <a:p>
            <a:pPr>
              <a:buFont typeface="Wingdings" pitchFamily="2" charset="2"/>
              <a:buChar char="Ø"/>
            </a:pPr>
            <a:endParaRPr lang="en-GB" sz="200" b="1" dirty="0"/>
          </a:p>
          <a:p>
            <a:pPr>
              <a:buFont typeface="Wingdings" pitchFamily="2" charset="2"/>
              <a:buChar char="Ø"/>
            </a:pPr>
            <a:r>
              <a:rPr lang="en-GB" sz="1600" b="1" dirty="0"/>
              <a:t>Since 1993, the dependency ratio of social insurance system is critical 1:1, 1 pensioner  is supported by 1 contributor.</a:t>
            </a:r>
          </a:p>
          <a:p>
            <a:pPr>
              <a:lnSpc>
                <a:spcPct val="110000"/>
              </a:lnSpc>
            </a:pPr>
            <a:endParaRPr lang="en-GB" sz="200" dirty="0"/>
          </a:p>
          <a:p>
            <a:pPr>
              <a:lnSpc>
                <a:spcPct val="110000"/>
              </a:lnSpc>
            </a:pPr>
            <a:r>
              <a:rPr lang="en-GB" sz="1600" b="1" dirty="0"/>
              <a:t>Remittances</a:t>
            </a:r>
            <a:r>
              <a:rPr lang="en-GB" sz="1600" dirty="0"/>
              <a:t> </a:t>
            </a:r>
            <a:r>
              <a:rPr lang="en-GB" sz="1600" b="1" dirty="0"/>
              <a:t>accounted for about 28% of GDP in 1993 was declined to about 8% of GDP in 2020</a:t>
            </a:r>
            <a:r>
              <a:rPr lang="en-GB" sz="1600" dirty="0"/>
              <a:t>.</a:t>
            </a:r>
            <a:endParaRPr lang="en-US" sz="1600" b="1" dirty="0">
              <a:cs typeface="Times New Roman" pitchFamily="18" charset="0"/>
            </a:endParaRPr>
          </a:p>
          <a:p>
            <a:endParaRPr lang="en-GB" sz="200" dirty="0"/>
          </a:p>
          <a:p>
            <a:r>
              <a:rPr lang="en-GB" sz="1600" dirty="0"/>
              <a:t>The </a:t>
            </a:r>
            <a:r>
              <a:rPr lang="en-GB" sz="1600" b="1" dirty="0"/>
              <a:t>uncontrolled migration distorted labour market and enabled informality,</a:t>
            </a:r>
            <a:r>
              <a:rPr lang="en-GB" sz="1600" dirty="0"/>
              <a:t> </a:t>
            </a:r>
            <a:r>
              <a:rPr lang="en-GB" sz="1600" b="1" dirty="0"/>
              <a:t>undeclared employment and real wage</a:t>
            </a:r>
            <a:endParaRPr lang="en-GB" sz="1600" dirty="0"/>
          </a:p>
          <a:p>
            <a:endParaRPr lang="en-GB" sz="200" dirty="0"/>
          </a:p>
          <a:p>
            <a:r>
              <a:rPr lang="en-US" sz="1600" b="1" dirty="0"/>
              <a:t>Informality </a:t>
            </a:r>
            <a:r>
              <a:rPr lang="en-US" sz="1600" dirty="0"/>
              <a:t>and </a:t>
            </a:r>
            <a:r>
              <a:rPr lang="en-US" sz="1600" b="1" dirty="0"/>
              <a:t>unpaid family work </a:t>
            </a:r>
            <a:r>
              <a:rPr lang="en-US" sz="1600" dirty="0"/>
              <a:t>were widespread in </a:t>
            </a:r>
            <a:r>
              <a:rPr lang="en-US" sz="1600" b="1" dirty="0"/>
              <a:t>agriculture (50%)</a:t>
            </a:r>
            <a:r>
              <a:rPr lang="en-US" sz="1600" dirty="0"/>
              <a:t>, </a:t>
            </a:r>
            <a:r>
              <a:rPr lang="en-US" sz="1600" b="1" dirty="0"/>
              <a:t>among older women and young men</a:t>
            </a:r>
            <a:r>
              <a:rPr lang="en-US" sz="1600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40076"/>
            <a:ext cx="2378322" cy="4584527"/>
          </a:xfrm>
        </p:spPr>
        <p:txBody>
          <a:bodyPr>
            <a:normAutofit/>
          </a:bodyPr>
          <a:lstStyle/>
          <a:p>
            <a:r>
              <a:rPr lang="en-GB" sz="2400" b="1" cap="none" dirty="0"/>
              <a:t>Albanian Social Insurance  guarantee the  pensions’ right of emigrants</a:t>
            </a:r>
            <a:br>
              <a:rPr lang="en-US" sz="2200" b="1" dirty="0">
                <a:solidFill>
                  <a:srgbClr val="FFFFFF"/>
                </a:solidFill>
              </a:rPr>
            </a:br>
            <a:br>
              <a:rPr lang="en-US" sz="2200" b="1" dirty="0">
                <a:solidFill>
                  <a:srgbClr val="FFFFFF"/>
                </a:solidFill>
              </a:rPr>
            </a:br>
            <a:r>
              <a:rPr lang="en-US" sz="2400" b="1" u="sng" dirty="0">
                <a:latin typeface="Times New Roman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br>
              <a:rPr lang="en-US" sz="2200" b="1" dirty="0">
                <a:solidFill>
                  <a:srgbClr val="FFFFFF"/>
                </a:solidFill>
              </a:rPr>
            </a:br>
            <a:br>
              <a:rPr lang="en-US" sz="2200" b="1" dirty="0">
                <a:solidFill>
                  <a:srgbClr val="FFFFFF"/>
                </a:solidFill>
              </a:rPr>
            </a:br>
            <a:br>
              <a:rPr lang="en-US" sz="2200" b="1" dirty="0">
                <a:solidFill>
                  <a:srgbClr val="FFFFFF"/>
                </a:solidFill>
              </a:rPr>
            </a:br>
            <a:br>
              <a:rPr lang="en-US" sz="2200" b="1" dirty="0">
                <a:solidFill>
                  <a:srgbClr val="FFFFFF"/>
                </a:solidFill>
              </a:rPr>
            </a:br>
            <a:r>
              <a:rPr lang="en-US" sz="2200" b="1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6595" y="152400"/>
            <a:ext cx="6097178" cy="6705599"/>
          </a:xfrm>
        </p:spPr>
        <p:txBody>
          <a:bodyPr anchor="t"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1600" b="1" dirty="0"/>
              <a:t>In 1990s</a:t>
            </a:r>
            <a:r>
              <a:rPr lang="en-US" sz="1600" dirty="0"/>
              <a:t>, </a:t>
            </a:r>
            <a:r>
              <a:rPr lang="en-US" sz="1600" b="1" u="sng" dirty="0"/>
              <a:t>early retirement </a:t>
            </a:r>
            <a:r>
              <a:rPr lang="en-US" sz="1600" dirty="0"/>
              <a:t>was</a:t>
            </a:r>
            <a:r>
              <a:rPr lang="en-US" sz="1600" b="1" dirty="0"/>
              <a:t> </a:t>
            </a:r>
            <a:r>
              <a:rPr lang="en-US" sz="1600" dirty="0"/>
              <a:t>the first instrument for social protection of </a:t>
            </a:r>
            <a:r>
              <a:rPr lang="en-US" sz="1600" b="1" dirty="0"/>
              <a:t>unemployed older workers of age-group 5 years before </a:t>
            </a:r>
            <a:r>
              <a:rPr lang="en-US" sz="1600" b="1" u="sng" dirty="0"/>
              <a:t>retirement ages, which varied 45 - 65 years old</a:t>
            </a:r>
            <a:endParaRPr lang="en-US" sz="1400" b="1" dirty="0"/>
          </a:p>
          <a:p>
            <a:pPr>
              <a:lnSpc>
                <a:spcPct val="100000"/>
              </a:lnSpc>
              <a:buNone/>
            </a:pPr>
            <a:endParaRPr lang="en-US" sz="1000" b="1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  <a:buNone/>
            </a:pPr>
            <a:r>
              <a:rPr lang="en-US" sz="1400" b="1" dirty="0">
                <a:solidFill>
                  <a:schemeClr val="accent1"/>
                </a:solidFill>
              </a:rPr>
              <a:t>I.  </a:t>
            </a:r>
            <a:r>
              <a:rPr lang="en-US" sz="1600" b="1" dirty="0"/>
              <a:t>In</a:t>
            </a:r>
            <a:r>
              <a:rPr lang="sq-AL" sz="1600" b="1" dirty="0"/>
              <a:t> 199</a:t>
            </a:r>
            <a:r>
              <a:rPr lang="en-US" sz="1600" b="1" dirty="0"/>
              <a:t>3 started the reformation of So</a:t>
            </a:r>
            <a:r>
              <a:rPr lang="sq-AL" sz="1600" b="1" dirty="0"/>
              <a:t>cial </a:t>
            </a:r>
            <a:r>
              <a:rPr lang="en-GB" sz="1600" b="1" dirty="0"/>
              <a:t>I</a:t>
            </a:r>
            <a:r>
              <a:rPr lang="en-US" sz="1600" b="1" dirty="0" err="1"/>
              <a:t>nsurance</a:t>
            </a:r>
            <a:r>
              <a:rPr lang="sq-AL" sz="1600" b="1" dirty="0"/>
              <a:t> </a:t>
            </a:r>
            <a:r>
              <a:rPr lang="en-GB" sz="1600" b="1" dirty="0"/>
              <a:t>system with</a:t>
            </a:r>
            <a:r>
              <a:rPr lang="en-US" sz="1600" b="1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Compulsory social insurance with a new </a:t>
            </a:r>
            <a:r>
              <a:rPr lang="en-US" sz="1600" b="1" dirty="0"/>
              <a:t>unemployment social insurance scheme; 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b="1" dirty="0"/>
              <a:t>Voluntary social insurance </a:t>
            </a:r>
            <a:r>
              <a:rPr lang="en-US" sz="1600" dirty="0"/>
              <a:t>as a complementary to the compulsory one which open the door for Albanian </a:t>
            </a:r>
            <a:r>
              <a:rPr lang="en-US" sz="1600" b="1" dirty="0"/>
              <a:t>emigrants</a:t>
            </a:r>
            <a:r>
              <a:rPr lang="en-US" sz="1600" dirty="0"/>
              <a:t> </a:t>
            </a:r>
            <a:r>
              <a:rPr lang="en-US" sz="1600" b="1" dirty="0"/>
              <a:t>to continue their social insurance</a:t>
            </a:r>
            <a:r>
              <a:rPr lang="en-US" sz="1400" dirty="0"/>
              <a:t>.</a:t>
            </a:r>
          </a:p>
          <a:p>
            <a:endParaRPr lang="en-US" sz="1400" dirty="0"/>
          </a:p>
          <a:p>
            <a:pPr marL="400050" indent="-400050">
              <a:buAutoNum type="romanUcPeriod" startAt="2"/>
            </a:pPr>
            <a:r>
              <a:rPr lang="en-US" sz="1600" dirty="0"/>
              <a:t>After 10 years </a:t>
            </a:r>
            <a:r>
              <a:rPr lang="sq-AL" sz="1600" dirty="0"/>
              <a:t>in </a:t>
            </a:r>
            <a:r>
              <a:rPr lang="sq-AL" sz="1600" b="1" dirty="0"/>
              <a:t>200</a:t>
            </a:r>
            <a:r>
              <a:rPr lang="en-US" sz="1600" b="1" dirty="0"/>
              <a:t>3</a:t>
            </a:r>
            <a:r>
              <a:rPr lang="sq-AL" sz="1600" b="1" dirty="0"/>
              <a:t>-2005</a:t>
            </a:r>
            <a:r>
              <a:rPr lang="en-GB" sz="1600" b="1" dirty="0"/>
              <a:t>,</a:t>
            </a:r>
            <a:r>
              <a:rPr lang="sq-AL" sz="1600" dirty="0"/>
              <a:t> the Albanian public voluntary social insurance was applied </a:t>
            </a:r>
            <a:r>
              <a:rPr lang="en-GB" sz="1600" dirty="0"/>
              <a:t>t</a:t>
            </a:r>
            <a:r>
              <a:rPr lang="en-US" sz="1600" b="1" dirty="0"/>
              <a:t>o the Albanian emigrants </a:t>
            </a:r>
            <a:r>
              <a:rPr lang="sq-AL" sz="1600" b="1" dirty="0"/>
              <a:t>in </a:t>
            </a:r>
            <a:r>
              <a:rPr lang="sq-AL" sz="1600" b="1" dirty="0" err="1"/>
              <a:t>Greece</a:t>
            </a:r>
            <a:r>
              <a:rPr lang="en-US" sz="1600" dirty="0"/>
              <a:t>.</a:t>
            </a:r>
          </a:p>
          <a:p>
            <a:pPr marL="400050" indent="-400050">
              <a:buAutoNum type="romanUcPeriod" startAt="2"/>
            </a:pPr>
            <a:endParaRPr lang="en-US" sz="1400" dirty="0"/>
          </a:p>
          <a:p>
            <a:pPr marL="400050" indent="-400050">
              <a:buAutoNum type="romanUcPeriod" startAt="2"/>
            </a:pPr>
            <a:r>
              <a:rPr lang="en-US" sz="1600" b="1" dirty="0"/>
              <a:t>10 years later, in </a:t>
            </a:r>
            <a:r>
              <a:rPr lang="sq-AL" sz="1600" b="1" dirty="0"/>
              <a:t>20</a:t>
            </a:r>
            <a:r>
              <a:rPr lang="en-US" sz="1600" b="1" dirty="0"/>
              <a:t>1</a:t>
            </a:r>
            <a:r>
              <a:rPr lang="sq-AL" sz="1600" b="1" dirty="0"/>
              <a:t>5 </a:t>
            </a:r>
            <a:r>
              <a:rPr lang="sq-AL" sz="1600" dirty="0"/>
              <a:t>the policy priorities have been </a:t>
            </a:r>
            <a:r>
              <a:rPr lang="en-US" sz="1600" dirty="0"/>
              <a:t>intensification of </a:t>
            </a:r>
            <a:r>
              <a:rPr lang="sq-AL" sz="1600" b="1" dirty="0"/>
              <a:t>bilateral </a:t>
            </a:r>
            <a:r>
              <a:rPr lang="en-GB" sz="1600" b="1" dirty="0"/>
              <a:t>agreements </a:t>
            </a:r>
            <a:r>
              <a:rPr lang="sq-AL" sz="1600" b="1" dirty="0"/>
              <a:t>for social in</a:t>
            </a:r>
            <a:r>
              <a:rPr lang="en-US" sz="1600" b="1" dirty="0" err="1"/>
              <a:t>surance</a:t>
            </a:r>
            <a:r>
              <a:rPr lang="sq-AL" sz="1600" b="1" dirty="0"/>
              <a:t> </a:t>
            </a:r>
            <a:r>
              <a:rPr lang="sq-AL" sz="1600" b="1" dirty="0" err="1"/>
              <a:t>of</a:t>
            </a:r>
            <a:r>
              <a:rPr lang="sq-AL" sz="1600" b="1" dirty="0"/>
              <a:t> </a:t>
            </a:r>
            <a:r>
              <a:rPr lang="sq-AL" sz="1600" b="1" dirty="0" err="1"/>
              <a:t>Albanian</a:t>
            </a:r>
            <a:r>
              <a:rPr lang="sq-AL" sz="1600" b="1" dirty="0"/>
              <a:t> </a:t>
            </a:r>
            <a:r>
              <a:rPr lang="sq-AL" sz="1600" b="1" dirty="0" err="1"/>
              <a:t>emigrants</a:t>
            </a:r>
            <a:r>
              <a:rPr lang="en-GB" sz="1600" b="1" dirty="0"/>
              <a:t>.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28202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1" y="533400"/>
            <a:ext cx="7329034" cy="1059305"/>
          </a:xfrm>
        </p:spPr>
        <p:txBody>
          <a:bodyPr/>
          <a:lstStyle/>
          <a:p>
            <a:r>
              <a:rPr lang="en-US" b="1" cap="none" dirty="0"/>
              <a:t>Voluntary social insurance 1995-2002</a:t>
            </a:r>
            <a:endParaRPr lang="sq-AL" dirty="0"/>
          </a:p>
        </p:txBody>
      </p:sp>
      <p:pic>
        <p:nvPicPr>
          <p:cNvPr id="2050" name="Picture 2"/>
          <p:cNvPicPr>
            <a:picLocks noGrp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52400" y="1981200"/>
            <a:ext cx="4648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4343400" cy="38862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It offers emigrants the opportunity to continue their social insurance interrupted when they leave Albania, </a:t>
            </a:r>
            <a:r>
              <a:rPr lang="en-GB" b="1" dirty="0"/>
              <a:t>to gain the social rights acquired by their previous contributions</a:t>
            </a:r>
            <a:r>
              <a:rPr lang="en-GB" dirty="0"/>
              <a:t>. </a:t>
            </a:r>
          </a:p>
          <a:p>
            <a:endParaRPr lang="en-GB" sz="1400" dirty="0"/>
          </a:p>
          <a:p>
            <a:r>
              <a:rPr lang="en-GB" dirty="0"/>
              <a:t>It </a:t>
            </a:r>
            <a:r>
              <a:rPr lang="en-GB" b="1" dirty="0"/>
              <a:t>was responded to the emigrants’ needs in the first period of migration </a:t>
            </a:r>
            <a:r>
              <a:rPr lang="en-GB" dirty="0"/>
              <a:t>were majority of them were engaged in informal economic activities. </a:t>
            </a:r>
          </a:p>
          <a:p>
            <a:endParaRPr lang="en-GB" sz="1300" dirty="0"/>
          </a:p>
          <a:p>
            <a:r>
              <a:rPr lang="en-GB" dirty="0"/>
              <a:t>The decreased number from 2,869 in 2001 into 2,174 in 2002 prompted the government to develop </a:t>
            </a:r>
            <a:r>
              <a:rPr lang="en-GB" b="1" dirty="0"/>
              <a:t>a new proactive approach.</a:t>
            </a:r>
            <a:endParaRPr lang="sq-A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24231</TotalTime>
  <Words>1800</Words>
  <Application>Microsoft Office PowerPoint</Application>
  <PresentationFormat>On-screen Show (4:3)</PresentationFormat>
  <Paragraphs>166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Gill Sans MT</vt:lpstr>
      <vt:lpstr>Times New Roman</vt:lpstr>
      <vt:lpstr>Wingdings</vt:lpstr>
      <vt:lpstr>Gallery</vt:lpstr>
      <vt:lpstr>Oxford institute of Ageing, UK   "Ageing during Covid-19 and beyond in Central, Eastern and South Eastern Europe"      March 8, 2022   </vt:lpstr>
      <vt:lpstr>Contents</vt:lpstr>
      <vt:lpstr>  The  impact of coVID-19 IN Albania   https://shendetsia.gov.al/  </vt:lpstr>
      <vt:lpstr>  The impact of Covid-19  to the Emigrants  </vt:lpstr>
      <vt:lpstr> Flexibility in retirement ages to the labour market and to the individuals’ situations </vt:lpstr>
      <vt:lpstr>  Albanian Emigrant pension rights in Italy </vt:lpstr>
      <vt:lpstr>   Impact of Migration on  ageing, employment  and pensions  in Albania  </vt:lpstr>
      <vt:lpstr>Albanian Social Insurance  guarantee the  pensions’ right of emigrants        </vt:lpstr>
      <vt:lpstr>Voluntary social insurance 1995-2002</vt:lpstr>
      <vt:lpstr>application of voluntary social insurance    in Greece,  2003 </vt:lpstr>
      <vt:lpstr>PowerPoint Presentation</vt:lpstr>
      <vt:lpstr>PowerPoint Presentation</vt:lpstr>
      <vt:lpstr> The EU Conditionality Policy to Albania</vt:lpstr>
      <vt:lpstr> The Bilateral Agreements for Pensions of Emigrants</vt:lpstr>
      <vt:lpstr>Open Discussions    THANKS YOU! </vt:lpstr>
    </vt:vector>
  </TitlesOfParts>
  <Company>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higher education and labour market opportunities in the  Western Balkan countries  No EAC/02/2010</dc:title>
  <dc:creator>user</dc:creator>
  <cp:lastModifiedBy>merita.xhumari</cp:lastModifiedBy>
  <cp:revision>490</cp:revision>
  <dcterms:created xsi:type="dcterms:W3CDTF">2015-02-24T11:07:19Z</dcterms:created>
  <dcterms:modified xsi:type="dcterms:W3CDTF">2022-03-07T12:40:12Z</dcterms:modified>
</cp:coreProperties>
</file>