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5"/>
  </p:notesMasterIdLst>
  <p:handoutMasterIdLst>
    <p:handoutMasterId r:id="rId46"/>
  </p:handoutMasterIdLst>
  <p:sldIdLst>
    <p:sldId id="277" r:id="rId2"/>
    <p:sldId id="259" r:id="rId3"/>
    <p:sldId id="286" r:id="rId4"/>
    <p:sldId id="276" r:id="rId5"/>
    <p:sldId id="278" r:id="rId6"/>
    <p:sldId id="260" r:id="rId7"/>
    <p:sldId id="262" r:id="rId8"/>
    <p:sldId id="261" r:id="rId9"/>
    <p:sldId id="263" r:id="rId10"/>
    <p:sldId id="264" r:id="rId11"/>
    <p:sldId id="279" r:id="rId12"/>
    <p:sldId id="280" r:id="rId13"/>
    <p:sldId id="284" r:id="rId14"/>
    <p:sldId id="287" r:id="rId15"/>
    <p:sldId id="288" r:id="rId16"/>
    <p:sldId id="289" r:id="rId17"/>
    <p:sldId id="290" r:id="rId18"/>
    <p:sldId id="291" r:id="rId19"/>
    <p:sldId id="292" r:id="rId20"/>
    <p:sldId id="293" r:id="rId21"/>
    <p:sldId id="294" r:id="rId22"/>
    <p:sldId id="296" r:id="rId23"/>
    <p:sldId id="297" r:id="rId24"/>
    <p:sldId id="299" r:id="rId25"/>
    <p:sldId id="301" r:id="rId26"/>
    <p:sldId id="302" r:id="rId27"/>
    <p:sldId id="305" r:id="rId28"/>
    <p:sldId id="307" r:id="rId29"/>
    <p:sldId id="309" r:id="rId30"/>
    <p:sldId id="312" r:id="rId31"/>
    <p:sldId id="314" r:id="rId32"/>
    <p:sldId id="316" r:id="rId33"/>
    <p:sldId id="318" r:id="rId34"/>
    <p:sldId id="320" r:id="rId35"/>
    <p:sldId id="322" r:id="rId36"/>
    <p:sldId id="328" r:id="rId37"/>
    <p:sldId id="330" r:id="rId38"/>
    <p:sldId id="343" r:id="rId39"/>
    <p:sldId id="345" r:id="rId40"/>
    <p:sldId id="351" r:id="rId41"/>
    <p:sldId id="352" r:id="rId42"/>
    <p:sldId id="353" r:id="rId43"/>
    <p:sldId id="350" r:id="rId44"/>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00" autoAdjust="0"/>
    <p:restoredTop sz="94714" autoAdjust="0"/>
  </p:normalViewPr>
  <p:slideViewPr>
    <p:cSldViewPr>
      <p:cViewPr varScale="1">
        <p:scale>
          <a:sx n="86" d="100"/>
          <a:sy n="86" d="100"/>
        </p:scale>
        <p:origin x="-14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861E9CDA-510C-49E1-A0F2-8D77224E8F23}" type="datetimeFigureOut">
              <a:rPr lang="en-GB" smtClean="0"/>
              <a:pPr/>
              <a:t>04/11/2016</a:t>
            </a:fld>
            <a:endParaRPr lang="en-GB"/>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3B36811C-CDD8-4C37-B405-59E61F8B5835}"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29050" y="0"/>
            <a:ext cx="2930525" cy="496888"/>
          </a:xfrm>
          <a:prstGeom prst="rect">
            <a:avLst/>
          </a:prstGeom>
        </p:spPr>
        <p:txBody>
          <a:bodyPr vert="horz" lIns="91440" tIns="45720" rIns="91440" bIns="45720" rtlCol="0"/>
          <a:lstStyle>
            <a:lvl1pPr algn="r">
              <a:defRPr sz="1200"/>
            </a:lvl1pPr>
          </a:lstStyle>
          <a:p>
            <a:fld id="{4BAC5F22-C612-4AD2-8486-9FEBB42B3482}" type="datetimeFigureOut">
              <a:rPr lang="en-GB" smtClean="0"/>
              <a:pPr/>
              <a:t>04/11/2016</a:t>
            </a:fld>
            <a:endParaRPr lang="en-GB"/>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275" y="4722813"/>
            <a:ext cx="5408613" cy="44735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4038"/>
            <a:ext cx="293052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29050" y="9444038"/>
            <a:ext cx="2930525" cy="496887"/>
          </a:xfrm>
          <a:prstGeom prst="rect">
            <a:avLst/>
          </a:prstGeom>
        </p:spPr>
        <p:txBody>
          <a:bodyPr vert="horz" lIns="91440" tIns="45720" rIns="91440" bIns="45720" rtlCol="0" anchor="b"/>
          <a:lstStyle>
            <a:lvl1pPr algn="r">
              <a:defRPr sz="1200"/>
            </a:lvl1pPr>
          </a:lstStyle>
          <a:p>
            <a:fld id="{126A934A-B590-4A56-8126-A6A997A8B8C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26A934A-B590-4A56-8126-A6A997A8B8CC}"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6A934A-B590-4A56-8126-A6A997A8B8CC}" type="slidenum">
              <a:rPr lang="en-GB" smtClean="0"/>
              <a:pPr/>
              <a:t>22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6A934A-B590-4A56-8126-A6A997A8B8CC}" type="slidenum">
              <a:rPr lang="en-GB" smtClean="0"/>
              <a:pPr/>
              <a:t>27</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6A934A-B590-4A56-8126-A6A997A8B8CC}" type="slidenum">
              <a:rPr lang="en-GB" smtClean="0"/>
              <a:pPr/>
              <a:t>36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307D6-9D07-4AD2-A399-FC2FF026EF5E}" type="datetimeFigureOut">
              <a:rPr lang="en-GB" smtClean="0"/>
              <a:pPr/>
              <a:t>04/11/2016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FEE92F-E286-43B3-8576-434CA7C52E6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307D6-9D07-4AD2-A399-FC2FF026EF5E}" type="datetimeFigureOut">
              <a:rPr lang="en-GB" smtClean="0"/>
              <a:pPr/>
              <a:t>04/11/2016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EE92F-E286-43B3-8576-434CA7C52E6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demos.co.uk/project/putting-customers-first/"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thefinancefoundation.org.uk/images/Heroes_or_zeros_ARTWORK_online_singles.pdf" TargetMode="External"/><Relationship Id="rId5" Type="http://schemas.openxmlformats.org/officeDocument/2006/relationships/hyperlink" Target="http://www.demos.co.uk/publications/finance-for-growth"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Finance Foundation</a:t>
            </a:r>
            <a:endParaRPr lang="en-GB" dirty="0"/>
          </a:p>
        </p:txBody>
      </p:sp>
      <p:sp>
        <p:nvSpPr>
          <p:cNvPr id="3" name="Content Placeholder 2"/>
          <p:cNvSpPr>
            <a:spLocks noGrp="1"/>
          </p:cNvSpPr>
          <p:nvPr>
            <p:ph idx="1"/>
          </p:nvPr>
        </p:nvSpPr>
        <p:spPr/>
        <p:txBody>
          <a:bodyPr>
            <a:normAutofit fontScale="92500" lnSpcReduction="20000"/>
          </a:bodyPr>
          <a:lstStyle/>
          <a:p>
            <a:endParaRPr lang="en-GB" dirty="0" smtClean="0"/>
          </a:p>
          <a:p>
            <a:pPr algn="ctr">
              <a:buNone/>
            </a:pPr>
            <a:r>
              <a:rPr lang="en-GB" dirty="0" smtClean="0"/>
              <a:t>Is age a factor in financial exclusion?</a:t>
            </a:r>
          </a:p>
          <a:p>
            <a:pPr algn="ctr">
              <a:buNone/>
            </a:pPr>
            <a:endParaRPr lang="en-GB" dirty="0" smtClean="0"/>
          </a:p>
          <a:p>
            <a:pPr algn="ctr">
              <a:buNone/>
            </a:pPr>
            <a:r>
              <a:rPr lang="en-GB" dirty="0" smtClean="0"/>
              <a:t>How the older old manage their daily finances in today’s increasing digital world</a:t>
            </a:r>
          </a:p>
          <a:p>
            <a:pPr algn="ctr">
              <a:buNone/>
            </a:pPr>
            <a:endParaRPr lang="en-GB" dirty="0" smtClean="0"/>
          </a:p>
          <a:p>
            <a:pPr algn="ctr">
              <a:buNone/>
            </a:pPr>
            <a:r>
              <a:rPr lang="en-GB" dirty="0" smtClean="0"/>
              <a:t>Presentation to Oxford Institute of Population Ageing</a:t>
            </a:r>
          </a:p>
          <a:p>
            <a:pPr algn="ctr">
              <a:buNone/>
            </a:pPr>
            <a:endParaRPr lang="en-GB" dirty="0" smtClean="0"/>
          </a:p>
          <a:p>
            <a:pPr algn="ctr">
              <a:buNone/>
            </a:pPr>
            <a:r>
              <a:rPr lang="en-GB" dirty="0" smtClean="0"/>
              <a:t>10th November 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4">
                    <a:lumMod val="60000"/>
                    <a:lumOff val="40000"/>
                  </a:schemeClr>
                </a:solidFill>
              </a:rPr>
              <a:t>The Finance Foundation</a:t>
            </a:r>
            <a:endParaRPr lang="en-GB" dirty="0">
              <a:solidFill>
                <a:schemeClr val="accent4">
                  <a:lumMod val="60000"/>
                  <a:lumOff val="40000"/>
                </a:schemeClr>
              </a:solidFill>
            </a:endParaRPr>
          </a:p>
        </p:txBody>
      </p:sp>
      <p:sp>
        <p:nvSpPr>
          <p:cNvPr id="4" name="Rectangle 3"/>
          <p:cNvSpPr/>
          <p:nvPr/>
        </p:nvSpPr>
        <p:spPr>
          <a:xfrm>
            <a:off x="395536" y="1340769"/>
            <a:ext cx="8352928" cy="4832092"/>
          </a:xfrm>
          <a:prstGeom prst="rect">
            <a:avLst/>
          </a:prstGeom>
        </p:spPr>
        <p:txBody>
          <a:bodyPr wrap="square">
            <a:spAutoFit/>
          </a:bodyPr>
          <a:lstStyle/>
          <a:p>
            <a:pPr>
              <a:buFont typeface="Wingdings" pitchFamily="2" charset="2"/>
              <a:buChar char="§"/>
            </a:pPr>
            <a:r>
              <a:rPr lang="en-GB" sz="2000" dirty="0" smtClean="0"/>
              <a:t> </a:t>
            </a:r>
            <a:r>
              <a:rPr lang="en-GB" sz="2400" dirty="0" smtClean="0"/>
              <a:t>An </a:t>
            </a:r>
            <a:r>
              <a:rPr lang="en-GB" sz="2400" dirty="0"/>
              <a:t>independent </a:t>
            </a:r>
            <a:r>
              <a:rPr lang="en-GB" sz="2400" dirty="0" smtClean="0"/>
              <a:t>think tank that aims to encourage informed debate about financial services, explain what the sector does, and suggest ways it could work more effectively.</a:t>
            </a:r>
          </a:p>
          <a:p>
            <a:endParaRPr lang="en-GB" sz="1600" dirty="0"/>
          </a:p>
          <a:p>
            <a:pPr>
              <a:buFont typeface="Wingdings" pitchFamily="2" charset="2"/>
              <a:buChar char="§"/>
            </a:pPr>
            <a:r>
              <a:rPr lang="en-GB" sz="2400" dirty="0" smtClean="0"/>
              <a:t> We do this </a:t>
            </a:r>
            <a:r>
              <a:rPr lang="en-GB" sz="2400" dirty="0"/>
              <a:t>by undertaking research and publicising the results to inform and influence the relevant </a:t>
            </a:r>
            <a:r>
              <a:rPr lang="en-GB" sz="2400" dirty="0" smtClean="0"/>
              <a:t>stakeholders; and by hosting </a:t>
            </a:r>
            <a:r>
              <a:rPr lang="en-GB" sz="2400" dirty="0"/>
              <a:t>public debates and events to help bring </a:t>
            </a:r>
            <a:r>
              <a:rPr lang="en-GB" sz="2400" dirty="0" smtClean="0"/>
              <a:t>issues </a:t>
            </a:r>
            <a:r>
              <a:rPr lang="en-GB" sz="2400" dirty="0"/>
              <a:t>about the future of financial services into the </a:t>
            </a:r>
            <a:r>
              <a:rPr lang="en-GB" sz="2400" dirty="0" smtClean="0"/>
              <a:t>open. </a:t>
            </a:r>
          </a:p>
          <a:p>
            <a:pPr>
              <a:buFont typeface="Wingdings" pitchFamily="2" charset="2"/>
              <a:buChar char="§"/>
            </a:pPr>
            <a:endParaRPr lang="en-GB" sz="1600" dirty="0"/>
          </a:p>
          <a:p>
            <a:pPr>
              <a:buFont typeface="Wingdings" pitchFamily="2" charset="2"/>
              <a:buChar char="§"/>
            </a:pPr>
            <a:r>
              <a:rPr lang="en-GB" sz="2400" dirty="0" smtClean="0"/>
              <a:t> Originally established as Demos Finance, the current not for profit company was formed in 2014. It is not a lobby group and has no political affiliation.</a:t>
            </a:r>
          </a:p>
          <a:p>
            <a:endParaRPr lang="en-GB" sz="1600" dirty="0" smtClean="0"/>
          </a:p>
          <a:p>
            <a:pPr algn="ctr"/>
            <a:r>
              <a:rPr lang="en-GB" sz="2000" b="1" dirty="0" smtClean="0">
                <a:solidFill>
                  <a:schemeClr val="accent4">
                    <a:lumMod val="60000"/>
                    <a:lumOff val="40000"/>
                  </a:schemeClr>
                </a:solidFill>
              </a:rPr>
              <a:t>www.thefinancefoundation.org.uk</a:t>
            </a:r>
            <a:endParaRPr lang="en-GB" sz="2000" b="1" dirty="0">
              <a:solidFill>
                <a:schemeClr val="accent4">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4">
                    <a:lumMod val="60000"/>
                    <a:lumOff val="40000"/>
                  </a:schemeClr>
                </a:solidFill>
              </a:rPr>
              <a:t>Key People</a:t>
            </a:r>
            <a:endParaRPr lang="en-GB" dirty="0">
              <a:solidFill>
                <a:schemeClr val="accent4">
                  <a:lumMod val="60000"/>
                  <a:lumOff val="40000"/>
                </a:schemeClr>
              </a:solidFill>
            </a:endParaRPr>
          </a:p>
        </p:txBody>
      </p:sp>
      <p:pic>
        <p:nvPicPr>
          <p:cNvPr id="5" name="Content Placeholder 4" descr="Hilary"/>
          <p:cNvPicPr>
            <a:picLocks noGrp="1"/>
          </p:cNvPicPr>
          <p:nvPr>
            <p:ph idx="1"/>
          </p:nvPr>
        </p:nvPicPr>
        <p:blipFill>
          <a:blip r:embed="rId2" cstate="print"/>
          <a:srcRect/>
          <a:stretch>
            <a:fillRect/>
          </a:stretch>
        </p:blipFill>
        <p:spPr bwMode="auto">
          <a:xfrm>
            <a:off x="395536" y="4149080"/>
            <a:ext cx="1872208" cy="1656184"/>
          </a:xfrm>
          <a:prstGeom prst="rect">
            <a:avLst/>
          </a:prstGeom>
          <a:noFill/>
          <a:ln w="9525">
            <a:noFill/>
            <a:miter lim="800000"/>
            <a:headEnd/>
            <a:tailEnd/>
          </a:ln>
        </p:spPr>
      </p:pic>
      <p:sp>
        <p:nvSpPr>
          <p:cNvPr id="6" name="Rectangle 5"/>
          <p:cNvSpPr/>
          <p:nvPr/>
        </p:nvSpPr>
        <p:spPr>
          <a:xfrm>
            <a:off x="2483768" y="4005064"/>
            <a:ext cx="6480720" cy="2554545"/>
          </a:xfrm>
          <a:prstGeom prst="rect">
            <a:avLst/>
          </a:prstGeom>
        </p:spPr>
        <p:txBody>
          <a:bodyPr wrap="square">
            <a:spAutoFit/>
          </a:bodyPr>
          <a:lstStyle/>
          <a:p>
            <a:r>
              <a:rPr lang="en-GB" sz="1600" b="1" dirty="0"/>
              <a:t>Hilary </a:t>
            </a:r>
            <a:r>
              <a:rPr lang="en-GB" sz="1600" b="1" dirty="0" smtClean="0"/>
              <a:t>Cooper  - Senior Associate - </a:t>
            </a:r>
            <a:r>
              <a:rPr lang="en-GB" sz="1600" dirty="0" smtClean="0"/>
              <a:t>after </a:t>
            </a:r>
            <a:r>
              <a:rPr lang="en-GB" sz="1600" dirty="0"/>
              <a:t>completing a masters in economics, </a:t>
            </a:r>
            <a:r>
              <a:rPr lang="en-GB" sz="1600" dirty="0" smtClean="0"/>
              <a:t>followed by </a:t>
            </a:r>
            <a:r>
              <a:rPr lang="en-GB" sz="1600" dirty="0"/>
              <a:t>a short period as a banking intern, Hilary worked for more than 20 years as a government economist and senior policy maker across a wide range of </a:t>
            </a:r>
            <a:r>
              <a:rPr lang="en-GB" sz="1600" dirty="0" smtClean="0"/>
              <a:t>government departments</a:t>
            </a:r>
            <a:r>
              <a:rPr lang="en-GB" sz="1600" dirty="0"/>
              <a:t>, and served as an adviser and trustee of the youth charity Theatre Is... from 2008-12. </a:t>
            </a:r>
            <a:r>
              <a:rPr lang="en-GB" sz="1600" dirty="0" smtClean="0"/>
              <a:t> Author </a:t>
            </a:r>
            <a:r>
              <a:rPr lang="en-GB" sz="1600" dirty="0"/>
              <a:t>of the Bluffer's Guide to Economics, and occasional feature writer, she has pursued a freelance career since leaving the civil service </a:t>
            </a:r>
            <a:r>
              <a:rPr lang="en-GB" sz="1600" dirty="0" smtClean="0"/>
              <a:t>in 2011</a:t>
            </a:r>
            <a:r>
              <a:rPr lang="en-GB" sz="1600" dirty="0"/>
              <a:t>.  During this time she </a:t>
            </a:r>
            <a:r>
              <a:rPr lang="en-GB" sz="1600" dirty="0" smtClean="0"/>
              <a:t>also </a:t>
            </a:r>
            <a:r>
              <a:rPr lang="en-GB" sz="1600" dirty="0"/>
              <a:t>set up an on-line business to support mature carers, and in early 2014 published </a:t>
            </a:r>
            <a:r>
              <a:rPr lang="en-GB" sz="1600" dirty="0" smtClean="0">
                <a:hlinkClick r:id="rId3"/>
              </a:rPr>
              <a:t>'Putting </a:t>
            </a:r>
            <a:r>
              <a:rPr lang="en-GB" sz="1600" dirty="0">
                <a:hlinkClick r:id="rId3"/>
              </a:rPr>
              <a:t>Customers First'</a:t>
            </a:r>
            <a:r>
              <a:rPr lang="en-GB" sz="1600" dirty="0"/>
              <a:t> a report on retail finance regulation for Demos Finance, where she was a senior associate researcher</a:t>
            </a:r>
            <a:r>
              <a:rPr lang="en-GB" sz="1600" i="1" dirty="0"/>
              <a:t>.</a:t>
            </a:r>
            <a:endParaRPr lang="en-GB" sz="1600" dirty="0"/>
          </a:p>
        </p:txBody>
      </p:sp>
      <p:pic>
        <p:nvPicPr>
          <p:cNvPr id="7" name="Picture 6" descr="Andrew"/>
          <p:cNvPicPr/>
          <p:nvPr/>
        </p:nvPicPr>
        <p:blipFill>
          <a:blip r:embed="rId4" cstate="print"/>
          <a:srcRect/>
          <a:stretch>
            <a:fillRect/>
          </a:stretch>
        </p:blipFill>
        <p:spPr bwMode="auto">
          <a:xfrm>
            <a:off x="323528" y="1556792"/>
            <a:ext cx="1872208" cy="1728192"/>
          </a:xfrm>
          <a:prstGeom prst="rect">
            <a:avLst/>
          </a:prstGeom>
          <a:noFill/>
          <a:ln w="9525">
            <a:noFill/>
            <a:miter lim="800000"/>
            <a:headEnd/>
            <a:tailEnd/>
          </a:ln>
        </p:spPr>
      </p:pic>
      <p:sp>
        <p:nvSpPr>
          <p:cNvPr id="9" name="Rectangle 8"/>
          <p:cNvSpPr/>
          <p:nvPr/>
        </p:nvSpPr>
        <p:spPr>
          <a:xfrm>
            <a:off x="2411760" y="1412775"/>
            <a:ext cx="6732240" cy="2554545"/>
          </a:xfrm>
          <a:prstGeom prst="rect">
            <a:avLst/>
          </a:prstGeom>
        </p:spPr>
        <p:txBody>
          <a:bodyPr wrap="square">
            <a:spAutoFit/>
          </a:bodyPr>
          <a:lstStyle/>
          <a:p>
            <a:r>
              <a:rPr lang="en-GB" sz="1600" b="1" dirty="0"/>
              <a:t>Andrew </a:t>
            </a:r>
            <a:r>
              <a:rPr lang="en-GB" sz="1600" b="1" dirty="0" smtClean="0"/>
              <a:t>Freeman  - Director - </a:t>
            </a:r>
            <a:r>
              <a:rPr lang="en-GB" sz="1600" dirty="0" smtClean="0"/>
              <a:t>former </a:t>
            </a:r>
            <a:r>
              <a:rPr lang="en-GB" sz="1600" dirty="0"/>
              <a:t>Director of Demos </a:t>
            </a:r>
            <a:r>
              <a:rPr lang="en-GB" sz="1600" dirty="0" smtClean="0"/>
              <a:t>Finance, was also the Managing </a:t>
            </a:r>
            <a:r>
              <a:rPr lang="en-GB" sz="1600" dirty="0"/>
              <a:t>Director of Cambridge Research Associates, which </a:t>
            </a:r>
            <a:r>
              <a:rPr lang="en-GB" sz="1600" dirty="0" smtClean="0"/>
              <a:t>provided </a:t>
            </a:r>
            <a:r>
              <a:rPr lang="en-GB" sz="1600" dirty="0"/>
              <a:t>research and thought </a:t>
            </a:r>
            <a:r>
              <a:rPr lang="en-GB" sz="1600" dirty="0" smtClean="0"/>
              <a:t>leadership </a:t>
            </a:r>
            <a:r>
              <a:rPr lang="en-GB" sz="1600" dirty="0"/>
              <a:t>for professional services </a:t>
            </a:r>
            <a:r>
              <a:rPr lang="en-GB" sz="1600" dirty="0" smtClean="0"/>
              <a:t>firms, and is the founder of the website Fairer Finance. He was previously </a:t>
            </a:r>
            <a:r>
              <a:rPr lang="en-GB" sz="1600" dirty="0"/>
              <a:t>Executive Director at the Centre for Financial Services at Deloitte and a founder member of McKinsey &amp; Company’s risk practice. A Risk Fellow at the Cambridge Judge Business School, Andrew is </a:t>
            </a:r>
            <a:r>
              <a:rPr lang="en-GB" sz="1600" dirty="0" smtClean="0"/>
              <a:t>a </a:t>
            </a:r>
            <a:r>
              <a:rPr lang="en-GB" sz="1600" dirty="0"/>
              <a:t>former banking editor of the </a:t>
            </a:r>
            <a:r>
              <a:rPr lang="en-GB" sz="1600" dirty="0" smtClean="0"/>
              <a:t>Economist and a regular media commentator. </a:t>
            </a:r>
            <a:r>
              <a:rPr lang="en-GB" sz="1600" dirty="0"/>
              <a:t>In 2013, he wrote the report </a:t>
            </a:r>
            <a:r>
              <a:rPr lang="en-GB" sz="1600" dirty="0">
                <a:hlinkClick r:id="rId5"/>
              </a:rPr>
              <a:t>'Finance for Growth'</a:t>
            </a:r>
            <a:r>
              <a:rPr lang="en-GB" sz="1600" dirty="0"/>
              <a:t>, </a:t>
            </a:r>
            <a:r>
              <a:rPr lang="en-GB" sz="1600" dirty="0" smtClean="0"/>
              <a:t>for Demos and in </a:t>
            </a:r>
            <a:r>
              <a:rPr lang="en-GB" sz="1600" dirty="0"/>
              <a:t>2014 launched the first Finance Foundation report, </a:t>
            </a:r>
            <a:r>
              <a:rPr lang="en-GB" sz="1600" dirty="0">
                <a:hlinkClick r:id="rId6"/>
              </a:rPr>
              <a:t>'Heroes or Zeros'</a:t>
            </a:r>
            <a:r>
              <a:rPr lang="en-GB" sz="1600" dirty="0"/>
              <a:t>. </a:t>
            </a:r>
          </a:p>
          <a:p>
            <a:r>
              <a:rPr lang="en-GB" sz="160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a:bodyPr>
          <a:lstStyle/>
          <a:p>
            <a:r>
              <a:rPr lang="en-GB" dirty="0" smtClean="0">
                <a:solidFill>
                  <a:schemeClr val="accent4">
                    <a:lumMod val="60000"/>
                    <a:lumOff val="40000"/>
                  </a:schemeClr>
                </a:solidFill>
              </a:rPr>
              <a:t>New Research – September 2016</a:t>
            </a:r>
            <a:endParaRPr lang="en-GB" dirty="0">
              <a:solidFill>
                <a:schemeClr val="accent4">
                  <a:lumMod val="60000"/>
                  <a:lumOff val="40000"/>
                </a:schemeClr>
              </a:solidFill>
            </a:endParaRPr>
          </a:p>
        </p:txBody>
      </p:sp>
      <p:sp>
        <p:nvSpPr>
          <p:cNvPr id="3" name="Content Placeholder 2"/>
          <p:cNvSpPr>
            <a:spLocks noGrp="1"/>
          </p:cNvSpPr>
          <p:nvPr>
            <p:ph idx="1"/>
          </p:nvPr>
        </p:nvSpPr>
        <p:spPr>
          <a:xfrm>
            <a:off x="683568" y="1844824"/>
            <a:ext cx="7776864" cy="3960440"/>
          </a:xfrm>
        </p:spPr>
        <p:txBody>
          <a:bodyPr>
            <a:normAutofit fontScale="92500" lnSpcReduction="10000"/>
          </a:bodyPr>
          <a:lstStyle/>
          <a:p>
            <a:pPr algn="ctr">
              <a:buNone/>
            </a:pPr>
            <a:endParaRPr lang="en-GB" sz="900" b="1" dirty="0" smtClean="0"/>
          </a:p>
          <a:p>
            <a:pPr algn="ctr">
              <a:buNone/>
            </a:pPr>
            <a:r>
              <a:rPr lang="en-GB" sz="4400" dirty="0" smtClean="0"/>
              <a:t>“When I’m 84.”</a:t>
            </a:r>
          </a:p>
          <a:p>
            <a:pPr algn="ctr">
              <a:buNone/>
            </a:pPr>
            <a:endParaRPr lang="en-GB" dirty="0" smtClean="0"/>
          </a:p>
          <a:p>
            <a:pPr algn="ctr">
              <a:buNone/>
            </a:pPr>
            <a:r>
              <a:rPr lang="en-GB" dirty="0" smtClean="0"/>
              <a:t>Locking the Door on the Older Old: </a:t>
            </a:r>
          </a:p>
          <a:p>
            <a:pPr algn="ctr">
              <a:buNone/>
            </a:pPr>
            <a:r>
              <a:rPr lang="en-GB" dirty="0" smtClean="0"/>
              <a:t>the Challenge Facing Britain’s Banks.</a:t>
            </a:r>
          </a:p>
          <a:p>
            <a:pPr algn="ctr">
              <a:buNone/>
            </a:pPr>
            <a:r>
              <a:rPr lang="en-GB" dirty="0" smtClean="0"/>
              <a:t> </a:t>
            </a:r>
          </a:p>
          <a:p>
            <a:pPr algn="ctr">
              <a:buNone/>
            </a:pPr>
            <a:r>
              <a:rPr lang="en-GB" dirty="0" smtClean="0"/>
              <a:t> </a:t>
            </a:r>
          </a:p>
          <a:p>
            <a:pPr algn="ctr">
              <a:buNone/>
            </a:pPr>
            <a:r>
              <a:rPr lang="en-GB" dirty="0" smtClean="0">
                <a:solidFill>
                  <a:schemeClr val="accent4">
                    <a:lumMod val="60000"/>
                    <a:lumOff val="40000"/>
                  </a:schemeClr>
                </a:solidFill>
              </a:rPr>
              <a:t>Hilary Cooper</a:t>
            </a:r>
          </a:p>
          <a:p>
            <a:pPr algn="ct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4">
                    <a:lumMod val="60000"/>
                    <a:lumOff val="40000"/>
                  </a:schemeClr>
                </a:solidFill>
              </a:rPr>
              <a:t>Structure of talk</a:t>
            </a:r>
            <a:endParaRPr lang="en-GB" dirty="0">
              <a:solidFill>
                <a:schemeClr val="accent4">
                  <a:lumMod val="60000"/>
                  <a:lumOff val="40000"/>
                </a:schemeClr>
              </a:solidFill>
            </a:endParaRPr>
          </a:p>
        </p:txBody>
      </p:sp>
      <p:sp>
        <p:nvSpPr>
          <p:cNvPr id="3" name="Content Placeholder 2"/>
          <p:cNvSpPr>
            <a:spLocks noGrp="1"/>
          </p:cNvSpPr>
          <p:nvPr>
            <p:ph idx="1"/>
          </p:nvPr>
        </p:nvSpPr>
        <p:spPr>
          <a:xfrm>
            <a:off x="457200" y="1412776"/>
            <a:ext cx="8229600" cy="4713387"/>
          </a:xfrm>
        </p:spPr>
        <p:txBody>
          <a:bodyPr>
            <a:normAutofit/>
          </a:bodyPr>
          <a:lstStyle/>
          <a:p>
            <a:pPr>
              <a:buFont typeface="Wingdings" pitchFamily="2" charset="2"/>
              <a:buChar char="§"/>
            </a:pPr>
            <a:r>
              <a:rPr lang="en-GB" sz="2800" dirty="0" smtClean="0"/>
              <a:t>Why we chose to focus our research on people in their 80s and 90s</a:t>
            </a:r>
          </a:p>
          <a:p>
            <a:pPr>
              <a:buFont typeface="Wingdings" pitchFamily="2" charset="2"/>
              <a:buChar char="§"/>
            </a:pPr>
            <a:endParaRPr lang="en-GB" sz="800" dirty="0" smtClean="0"/>
          </a:p>
          <a:p>
            <a:pPr>
              <a:buFont typeface="Wingdings" pitchFamily="2" charset="2"/>
              <a:buChar char="§"/>
            </a:pPr>
            <a:r>
              <a:rPr lang="en-GB" sz="2800" dirty="0" smtClean="0"/>
              <a:t>Discussion of financial exclusion and the way it may impact in older age</a:t>
            </a:r>
          </a:p>
          <a:p>
            <a:pPr>
              <a:buFont typeface="Wingdings" pitchFamily="2" charset="2"/>
              <a:buChar char="§"/>
            </a:pPr>
            <a:endParaRPr lang="en-GB" sz="800" dirty="0" smtClean="0"/>
          </a:p>
          <a:p>
            <a:pPr>
              <a:buFont typeface="Wingdings" pitchFamily="2" charset="2"/>
              <a:buChar char="§"/>
            </a:pPr>
            <a:r>
              <a:rPr lang="en-GB" sz="2800" dirty="0" smtClean="0"/>
              <a:t>Overview of the findings from our empirical work</a:t>
            </a:r>
          </a:p>
          <a:p>
            <a:pPr>
              <a:buFont typeface="Wingdings" pitchFamily="2" charset="2"/>
              <a:buChar char="§"/>
            </a:pPr>
            <a:endParaRPr lang="en-GB" sz="800" dirty="0" smtClean="0"/>
          </a:p>
          <a:p>
            <a:pPr>
              <a:buFont typeface="Wingdings" pitchFamily="2" charset="2"/>
              <a:buChar char="§"/>
            </a:pPr>
            <a:r>
              <a:rPr lang="en-GB" sz="2800" dirty="0" smtClean="0"/>
              <a:t>Consideration of the wider context affecting older people and their access to financial services</a:t>
            </a:r>
          </a:p>
          <a:p>
            <a:pPr>
              <a:buFont typeface="Wingdings" pitchFamily="2" charset="2"/>
              <a:buChar char="§"/>
            </a:pPr>
            <a:endParaRPr lang="en-GB" sz="800" dirty="0" smtClean="0"/>
          </a:p>
          <a:p>
            <a:pPr>
              <a:buFont typeface="Wingdings" pitchFamily="2" charset="2"/>
              <a:buChar char="§"/>
            </a:pPr>
            <a:r>
              <a:rPr lang="en-GB" sz="2800" dirty="0" smtClean="0"/>
              <a:t>Concluding remarks/recommendations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solidFill>
                  <a:schemeClr val="accent4">
                    <a:lumMod val="60000"/>
                    <a:lumOff val="40000"/>
                  </a:schemeClr>
                </a:solidFill>
              </a:rPr>
              <a:t>Researching the Older Old (80+)</a:t>
            </a:r>
            <a:endParaRPr lang="en-GB" dirty="0">
              <a:solidFill>
                <a:schemeClr val="accent4">
                  <a:lumMod val="60000"/>
                  <a:lumOff val="40000"/>
                </a:schemeClr>
              </a:solidFill>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
            </a:pPr>
            <a:r>
              <a:rPr lang="en-GB" sz="2400" dirty="0" smtClean="0"/>
              <a:t>The older old – those aged 80 and over – are the fastest growing section of the population. Currently just over 3 million, this will increase to 3.5 million by 2020 and 5 million by 2030, of whom </a:t>
            </a:r>
            <a:r>
              <a:rPr lang="en-GB" sz="2400" i="1" dirty="0" smtClean="0"/>
              <a:t>1 million </a:t>
            </a:r>
            <a:r>
              <a:rPr lang="en-GB" sz="2400" dirty="0" smtClean="0"/>
              <a:t>will be over 90</a:t>
            </a:r>
          </a:p>
          <a:p>
            <a:pPr>
              <a:buFont typeface="Wingdings" pitchFamily="2" charset="2"/>
              <a:buChar char="§"/>
            </a:pPr>
            <a:r>
              <a:rPr lang="en-GB" sz="2400" dirty="0" smtClean="0"/>
              <a:t>Much of the research done on older people, however, looks at </a:t>
            </a:r>
            <a:r>
              <a:rPr lang="en-GB" sz="2400" i="1" dirty="0" smtClean="0"/>
              <a:t>all </a:t>
            </a:r>
            <a:r>
              <a:rPr lang="en-GB" sz="2400" dirty="0" smtClean="0"/>
              <a:t>those above retirement age - risking missing the distinctive challenges faced by those in their 80s and 90s</a:t>
            </a:r>
          </a:p>
          <a:p>
            <a:pPr>
              <a:buFont typeface="Wingdings" pitchFamily="2" charset="2"/>
              <a:buChar char="§"/>
            </a:pPr>
            <a:r>
              <a:rPr lang="en-GB" sz="2400" dirty="0" smtClean="0"/>
              <a:t>Where online and phone surveys are used, these are not well-suited to accessing a broad sample of the over 80s, although alternatives are expensive and more challenging</a:t>
            </a:r>
          </a:p>
          <a:p>
            <a:pPr>
              <a:buFont typeface="Wingdings" pitchFamily="2" charset="2"/>
              <a:buChar char="§"/>
            </a:pPr>
            <a:r>
              <a:rPr lang="en-GB" sz="2400" dirty="0" smtClean="0"/>
              <a:t>Given our hypothesis that the risk of financial exclusion increases with age, we decided to tackle these issues head on, commissioning face-to-face interviews with people in their 80s and 90s and supplementing this with an online survey of informal carers</a:t>
            </a:r>
          </a:p>
          <a:p>
            <a:endParaRPr lang="en-GB" sz="2400" dirty="0" smtClean="0"/>
          </a:p>
          <a:p>
            <a:endParaRPr lang="en-GB" sz="2400" dirty="0" smtClean="0"/>
          </a:p>
          <a:p>
            <a:endParaRPr lang="en-GB" sz="2400" dirty="0" smtClean="0"/>
          </a:p>
          <a:p>
            <a:endParaRPr lang="en-GB" sz="2800" dirty="0"/>
          </a:p>
          <a:p>
            <a:pPr>
              <a:buNone/>
            </a:pP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chemeClr val="accent4">
                    <a:lumMod val="60000"/>
                    <a:lumOff val="40000"/>
                  </a:schemeClr>
                </a:solidFill>
              </a:rPr>
              <a:t>Research Objectives</a:t>
            </a:r>
            <a:endParaRPr lang="en-GB" dirty="0">
              <a:solidFill>
                <a:schemeClr val="accent4">
                  <a:lumMod val="60000"/>
                  <a:lumOff val="40000"/>
                </a:schemeClr>
              </a:solidFill>
            </a:endParaRPr>
          </a:p>
        </p:txBody>
      </p:sp>
      <p:sp>
        <p:nvSpPr>
          <p:cNvPr id="3" name="Content Placeholder 2"/>
          <p:cNvSpPr>
            <a:spLocks noGrp="1"/>
          </p:cNvSpPr>
          <p:nvPr>
            <p:ph idx="1"/>
          </p:nvPr>
        </p:nvSpPr>
        <p:spPr>
          <a:xfrm>
            <a:off x="457200" y="1340768"/>
            <a:ext cx="8229600" cy="4968552"/>
          </a:xfrm>
        </p:spPr>
        <p:txBody>
          <a:bodyPr>
            <a:noAutofit/>
          </a:bodyPr>
          <a:lstStyle/>
          <a:p>
            <a:pPr lvl="0">
              <a:buFont typeface="Wingdings" pitchFamily="2" charset="2"/>
              <a:buChar char="§"/>
            </a:pPr>
            <a:r>
              <a:rPr lang="en-GB" sz="2000" dirty="0" smtClean="0"/>
              <a:t>To </a:t>
            </a:r>
            <a:r>
              <a:rPr lang="en-GB" sz="2000" b="1" dirty="0" smtClean="0"/>
              <a:t>identify the challenges faced by people aged 80 and over in managing their day to day finances </a:t>
            </a:r>
            <a:r>
              <a:rPr lang="en-GB" sz="2000" dirty="0" smtClean="0"/>
              <a:t>e.g. paying bills, taking out cash and keeping track of money and to include the perspective of those who provide informal care and support to them (generally family members); </a:t>
            </a:r>
          </a:p>
          <a:p>
            <a:pPr>
              <a:buFont typeface="Wingdings" pitchFamily="2" charset="2"/>
              <a:buChar char="§"/>
            </a:pPr>
            <a:endParaRPr lang="en-GB" sz="800" dirty="0" smtClean="0"/>
          </a:p>
          <a:p>
            <a:pPr lvl="0">
              <a:buFont typeface="Wingdings" pitchFamily="2" charset="2"/>
              <a:buChar char="§"/>
            </a:pPr>
            <a:r>
              <a:rPr lang="en-GB" sz="2000" dirty="0" smtClean="0"/>
              <a:t>To conduct original research – </a:t>
            </a:r>
            <a:r>
              <a:rPr lang="en-GB" sz="2000" b="1" dirty="0" smtClean="0"/>
              <a:t>collecting both qualitative and quantitative data from older people and their carers - on the nature and extent of the problems and barriers encountered</a:t>
            </a:r>
            <a:r>
              <a:rPr lang="en-GB" sz="2000" dirty="0" smtClean="0"/>
              <a:t>, whether this be due to physical and sensory impairment, poor capability, exclusion from mobile and digital access or more general vulnerability to poor conduct or even fraud; </a:t>
            </a:r>
          </a:p>
          <a:p>
            <a:pPr>
              <a:buFont typeface="Wingdings" pitchFamily="2" charset="2"/>
              <a:buChar char="§"/>
            </a:pPr>
            <a:endParaRPr lang="en-GB" sz="800" dirty="0" smtClean="0"/>
          </a:p>
          <a:p>
            <a:pPr lvl="0">
              <a:buFont typeface="Wingdings" pitchFamily="2" charset="2"/>
              <a:buChar char="§"/>
            </a:pPr>
            <a:r>
              <a:rPr lang="en-GB" sz="2000" dirty="0" smtClean="0"/>
              <a:t>To </a:t>
            </a:r>
            <a:r>
              <a:rPr lang="en-GB" sz="2000" b="1" dirty="0" smtClean="0"/>
              <a:t>draw out key findings and make recommendations for the industry and policy makers </a:t>
            </a:r>
            <a:r>
              <a:rPr lang="en-GB" sz="2000" dirty="0" smtClean="0"/>
              <a:t>on the changes that need to be made now in order to future proof financial services provision as we enter a period of unprecedented growth in the population aged 80 and over.</a:t>
            </a:r>
          </a:p>
          <a:p>
            <a:endParaRPr lang="en-GB"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en-GB" dirty="0" smtClean="0">
                <a:solidFill>
                  <a:schemeClr val="accent4">
                    <a:lumMod val="60000"/>
                    <a:lumOff val="40000"/>
                  </a:schemeClr>
                </a:solidFill>
              </a:rPr>
              <a:t>Methodology</a:t>
            </a:r>
            <a:endParaRPr lang="en-GB"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112568"/>
          </a:xfrm>
        </p:spPr>
        <p:txBody>
          <a:bodyPr>
            <a:normAutofit fontScale="85000" lnSpcReduction="10000"/>
          </a:bodyPr>
          <a:lstStyle/>
          <a:p>
            <a:pPr>
              <a:buNone/>
            </a:pPr>
            <a:r>
              <a:rPr lang="en-GB" sz="2400" dirty="0" smtClean="0"/>
              <a:t>Fieldwork was carried out in October/November 2015 by </a:t>
            </a:r>
            <a:r>
              <a:rPr lang="en-GB" sz="2400" dirty="0" err="1" smtClean="0"/>
              <a:t>Opinium</a:t>
            </a:r>
            <a:r>
              <a:rPr lang="en-GB" sz="2400" dirty="0" smtClean="0"/>
              <a:t> Research</a:t>
            </a:r>
          </a:p>
          <a:p>
            <a:pPr>
              <a:buNone/>
            </a:pPr>
            <a:endParaRPr lang="en-GB" sz="2400" dirty="0" smtClean="0"/>
          </a:p>
          <a:p>
            <a:pPr>
              <a:buNone/>
            </a:pPr>
            <a:r>
              <a:rPr lang="en-GB" sz="2400" b="1" dirty="0" smtClean="0"/>
              <a:t>Phase 1 – Qualitative</a:t>
            </a:r>
          </a:p>
          <a:p>
            <a:pPr>
              <a:buNone/>
            </a:pPr>
            <a:endParaRPr lang="en-GB" sz="900" b="1" dirty="0" smtClean="0"/>
          </a:p>
          <a:p>
            <a:r>
              <a:rPr lang="en-GB" sz="2400" dirty="0" smtClean="0"/>
              <a:t>Focus group work with people aged 80 and over plus a small number of one to one interviews with carers to explore issues in depth and help frame the questionnaires</a:t>
            </a:r>
          </a:p>
          <a:p>
            <a:endParaRPr lang="en-GB" sz="900" dirty="0" smtClean="0"/>
          </a:p>
          <a:p>
            <a:pPr>
              <a:buNone/>
            </a:pPr>
            <a:r>
              <a:rPr lang="en-GB" sz="2400" b="1" dirty="0" smtClean="0"/>
              <a:t>Phase 2 – Quantitative</a:t>
            </a:r>
          </a:p>
          <a:p>
            <a:pPr>
              <a:buNone/>
            </a:pPr>
            <a:endParaRPr lang="en-GB" sz="900" b="1" dirty="0" smtClean="0"/>
          </a:p>
          <a:p>
            <a:pPr>
              <a:buFont typeface="Wingdings" pitchFamily="2" charset="2"/>
              <a:buChar char="§"/>
            </a:pPr>
            <a:r>
              <a:rPr lang="en-GB" sz="2400" dirty="0" smtClean="0"/>
              <a:t>175 structured face-to-face interviews around the country with people aged 80+, mostly in their home. Gender split was 60:40 females to males. Age split was roughly 50% 80-84 and 50% 85+ (including 9% over 90)</a:t>
            </a:r>
          </a:p>
          <a:p>
            <a:pPr>
              <a:buFont typeface="Wingdings" pitchFamily="2" charset="2"/>
              <a:buChar char="§"/>
            </a:pPr>
            <a:endParaRPr lang="en-GB" sz="1200" dirty="0" smtClean="0"/>
          </a:p>
          <a:p>
            <a:pPr>
              <a:buFont typeface="Wingdings" pitchFamily="2" charset="2"/>
              <a:buChar char="§"/>
            </a:pPr>
            <a:r>
              <a:rPr lang="en-GB" sz="2400" dirty="0" smtClean="0"/>
              <a:t>255 completed forms from those providing informal care (non-spouse and under 75 only), recruited from </a:t>
            </a:r>
            <a:r>
              <a:rPr lang="en-GB" sz="2400" dirty="0" err="1" smtClean="0"/>
              <a:t>Opinium</a:t>
            </a:r>
            <a:r>
              <a:rPr lang="en-GB" sz="2400" dirty="0" smtClean="0"/>
              <a:t> Research’s online panel </a:t>
            </a:r>
          </a:p>
          <a:p>
            <a:pPr>
              <a:buFont typeface="Wingdings" pitchFamily="2" charset="2"/>
              <a:buChar char="§"/>
            </a:pPr>
            <a:endParaRPr lang="en-GB" sz="900" dirty="0" smtClean="0"/>
          </a:p>
          <a:p>
            <a:pPr>
              <a:buNone/>
            </a:pPr>
            <a:r>
              <a:rPr lang="en-GB" sz="2400" dirty="0" smtClean="0"/>
              <a:t>Both surveys excluded older people with dementia or who were living in a residential home and those for whom an active LPA was in use.</a:t>
            </a:r>
          </a:p>
          <a:p>
            <a:endParaRPr lang="en-GB" sz="2400" dirty="0" smtClean="0"/>
          </a:p>
          <a:p>
            <a:pPr>
              <a:buNone/>
            </a:pPr>
            <a:endParaRPr lang="en-GB"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chemeClr val="accent4">
                    <a:lumMod val="60000"/>
                    <a:lumOff val="40000"/>
                  </a:schemeClr>
                </a:solidFill>
              </a:rPr>
              <a:t>Areas covered – Older people interviews</a:t>
            </a:r>
            <a:endParaRPr lang="en-GB" sz="3600" dirty="0">
              <a:solidFill>
                <a:schemeClr val="accent4">
                  <a:lumMod val="60000"/>
                  <a:lumOff val="40000"/>
                </a:schemeClr>
              </a:solidFill>
            </a:endParaRPr>
          </a:p>
        </p:txBody>
      </p:sp>
      <p:sp>
        <p:nvSpPr>
          <p:cNvPr id="3" name="Content Placeholder 2"/>
          <p:cNvSpPr>
            <a:spLocks noGrp="1"/>
          </p:cNvSpPr>
          <p:nvPr>
            <p:ph idx="1"/>
          </p:nvPr>
        </p:nvSpPr>
        <p:spPr>
          <a:xfrm>
            <a:off x="457200" y="1340768"/>
            <a:ext cx="8229600" cy="4785395"/>
          </a:xfrm>
        </p:spPr>
        <p:txBody>
          <a:bodyPr>
            <a:normAutofit fontScale="92500" lnSpcReduction="20000"/>
          </a:bodyPr>
          <a:lstStyle/>
          <a:p>
            <a:pPr>
              <a:buFont typeface="Wingdings" pitchFamily="2" charset="2"/>
              <a:buChar char="§"/>
            </a:pPr>
            <a:r>
              <a:rPr lang="en-GB" sz="2400" dirty="0" smtClean="0"/>
              <a:t>Use of and preference for different types of transaction – cash, cheque or card, phone, online, face to face or machine</a:t>
            </a:r>
          </a:p>
          <a:p>
            <a:pPr>
              <a:buFont typeface="Wingdings" pitchFamily="2" charset="2"/>
              <a:buChar char="§"/>
            </a:pPr>
            <a:endParaRPr lang="en-GB" sz="900" dirty="0" smtClean="0"/>
          </a:p>
          <a:p>
            <a:pPr>
              <a:buFont typeface="Wingdings" pitchFamily="2" charset="2"/>
              <a:buChar char="§"/>
            </a:pPr>
            <a:r>
              <a:rPr lang="en-GB" sz="2400" dirty="0" smtClean="0"/>
              <a:t>How they accessed cash and dependence on others for this</a:t>
            </a:r>
          </a:p>
          <a:p>
            <a:pPr>
              <a:buFont typeface="Wingdings" pitchFamily="2" charset="2"/>
              <a:buChar char="§"/>
            </a:pPr>
            <a:endParaRPr lang="en-GB" sz="900" dirty="0" smtClean="0"/>
          </a:p>
          <a:p>
            <a:pPr>
              <a:buFont typeface="Wingdings" pitchFamily="2" charset="2"/>
              <a:buChar char="§"/>
            </a:pPr>
            <a:r>
              <a:rPr lang="en-GB" sz="2400" dirty="0" smtClean="0"/>
              <a:t>Use of and views on the pros and cons of different methods of accessing cash such as ATM and over the counter</a:t>
            </a:r>
          </a:p>
          <a:p>
            <a:pPr>
              <a:buFont typeface="Wingdings" pitchFamily="2" charset="2"/>
              <a:buChar char="§"/>
            </a:pPr>
            <a:endParaRPr lang="en-GB" sz="900" dirty="0" smtClean="0"/>
          </a:p>
          <a:p>
            <a:pPr>
              <a:buFont typeface="Wingdings" pitchFamily="2" charset="2"/>
              <a:buChar char="§"/>
            </a:pPr>
            <a:r>
              <a:rPr lang="en-GB" sz="2400" dirty="0" smtClean="0"/>
              <a:t>Use of and attitudes to credit</a:t>
            </a:r>
          </a:p>
          <a:p>
            <a:pPr>
              <a:buFont typeface="Wingdings" pitchFamily="2" charset="2"/>
              <a:buChar char="§"/>
            </a:pPr>
            <a:endParaRPr lang="en-GB" sz="900" dirty="0" smtClean="0"/>
          </a:p>
          <a:p>
            <a:pPr>
              <a:buFont typeface="Wingdings" pitchFamily="2" charset="2"/>
              <a:buChar char="§"/>
            </a:pPr>
            <a:r>
              <a:rPr lang="en-GB" sz="2400" dirty="0" smtClean="0"/>
              <a:t>Use of technology as an aid to financial management, including reasons for non-use</a:t>
            </a:r>
          </a:p>
          <a:p>
            <a:pPr>
              <a:buFont typeface="Wingdings" pitchFamily="2" charset="2"/>
              <a:buChar char="§"/>
            </a:pPr>
            <a:endParaRPr lang="en-GB" sz="900" dirty="0" smtClean="0"/>
          </a:p>
          <a:p>
            <a:pPr>
              <a:buFont typeface="Wingdings" pitchFamily="2" charset="2"/>
              <a:buChar char="§"/>
            </a:pPr>
            <a:r>
              <a:rPr lang="en-GB" sz="2400" dirty="0" smtClean="0"/>
              <a:t>Importance of cash and its role in helping with budgeting and keeping track of spending</a:t>
            </a:r>
          </a:p>
          <a:p>
            <a:pPr>
              <a:buFont typeface="Wingdings" pitchFamily="2" charset="2"/>
              <a:buChar char="§"/>
            </a:pPr>
            <a:endParaRPr lang="en-GB" sz="900" dirty="0" smtClean="0"/>
          </a:p>
          <a:p>
            <a:pPr>
              <a:buFont typeface="Wingdings" pitchFamily="2" charset="2"/>
              <a:buChar char="§"/>
            </a:pPr>
            <a:r>
              <a:rPr lang="en-GB" sz="2400" dirty="0" smtClean="0"/>
              <a:t>Changes that they would like to see that would make managing their day to day finances easier for them</a:t>
            </a: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solidFill>
                  <a:schemeClr val="accent4">
                    <a:lumMod val="60000"/>
                    <a:lumOff val="40000"/>
                  </a:schemeClr>
                </a:solidFill>
              </a:rPr>
              <a:t>Areas covered – Carers online survey</a:t>
            </a:r>
            <a:endParaRPr lang="en-GB" sz="40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pPr>
              <a:buFont typeface="Wingdings" pitchFamily="2" charset="2"/>
              <a:buChar char="§"/>
            </a:pPr>
            <a:r>
              <a:rPr lang="en-GB" sz="2800" dirty="0" smtClean="0"/>
              <a:t>The circumstances that led to them becoming more involved</a:t>
            </a:r>
          </a:p>
          <a:p>
            <a:pPr>
              <a:buFont typeface="Wingdings" pitchFamily="2" charset="2"/>
              <a:buChar char="§"/>
            </a:pPr>
            <a:r>
              <a:rPr lang="en-GB" sz="2800" dirty="0" smtClean="0"/>
              <a:t>The sort of support they were providing</a:t>
            </a:r>
          </a:p>
          <a:p>
            <a:pPr>
              <a:buFont typeface="Wingdings" pitchFamily="2" charset="2"/>
              <a:buChar char="§"/>
            </a:pPr>
            <a:r>
              <a:rPr lang="en-GB" sz="2800" dirty="0" smtClean="0"/>
              <a:t>Areas where they thought the older person was having significant difficulty keeping on top of things</a:t>
            </a:r>
          </a:p>
          <a:p>
            <a:pPr>
              <a:buFont typeface="Wingdings" pitchFamily="2" charset="2"/>
              <a:buChar char="§"/>
            </a:pPr>
            <a:r>
              <a:rPr lang="en-GB" sz="2800" dirty="0" smtClean="0"/>
              <a:t>Mobility, sensory and cognitive challenges faced by those they were helping</a:t>
            </a:r>
          </a:p>
          <a:p>
            <a:pPr>
              <a:buFont typeface="Wingdings" pitchFamily="2" charset="2"/>
              <a:buChar char="§"/>
            </a:pPr>
            <a:r>
              <a:rPr lang="en-GB" sz="2800" dirty="0" smtClean="0"/>
              <a:t>Changes that they would like to see that would make things easier both for them and for the older person</a:t>
            </a:r>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dirty="0" smtClean="0">
                <a:solidFill>
                  <a:schemeClr val="accent4">
                    <a:lumMod val="60000"/>
                    <a:lumOff val="40000"/>
                  </a:schemeClr>
                </a:solidFill>
              </a:rPr>
              <a:t>Financial Exclusion</a:t>
            </a:r>
            <a:endParaRPr lang="en-GB" sz="6000" dirty="0">
              <a:solidFill>
                <a:schemeClr val="accent4">
                  <a:lumMod val="60000"/>
                  <a:lumOff val="40000"/>
                </a:schemeClr>
              </a:solidFill>
            </a:endParaRPr>
          </a:p>
        </p:txBody>
      </p:sp>
      <p:sp>
        <p:nvSpPr>
          <p:cNvPr id="3" name="Content Placeholder 2"/>
          <p:cNvSpPr>
            <a:spLocks noGrp="1"/>
          </p:cNvSpPr>
          <p:nvPr>
            <p:ph idx="1"/>
          </p:nvPr>
        </p:nvSpPr>
        <p:spPr/>
        <p:txBody>
          <a:bodyPr>
            <a:normAutofit/>
          </a:bodyPr>
          <a:lstStyle/>
          <a:p>
            <a:pPr algn="ctr">
              <a:buNone/>
            </a:pPr>
            <a:endParaRPr lang="en-GB" sz="1000" i="1" dirty="0" smtClean="0"/>
          </a:p>
          <a:p>
            <a:pPr algn="ctr">
              <a:buNone/>
            </a:pPr>
            <a:r>
              <a:rPr lang="en-GB" sz="4400" i="1" dirty="0" smtClean="0"/>
              <a:t>The inability, difficulty or reluctance to access mainstream financial services </a:t>
            </a:r>
          </a:p>
          <a:p>
            <a:endParaRPr lang="en-GB" dirty="0" smtClean="0"/>
          </a:p>
          <a:p>
            <a:endParaRPr lang="en-GB" dirty="0" smtClean="0"/>
          </a:p>
          <a:p>
            <a:pPr>
              <a:buNone/>
            </a:pPr>
            <a:r>
              <a:rPr lang="en-GB" sz="1600" dirty="0" err="1" smtClean="0"/>
              <a:t>McKillop</a:t>
            </a:r>
            <a:r>
              <a:rPr lang="en-GB" sz="1600" dirty="0" smtClean="0"/>
              <a:t>, D. and Wilson, J. (2007) Financial Exclusion. </a:t>
            </a:r>
            <a:r>
              <a:rPr lang="en-GB" sz="1600" i="1" dirty="0" smtClean="0"/>
              <a:t>Public Money and Management</a:t>
            </a:r>
            <a:r>
              <a:rPr lang="en-GB" sz="1600" dirty="0" smtClean="0"/>
              <a:t>, 27(1), p. 9.</a:t>
            </a:r>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9600" dirty="0" smtClean="0"/>
              <a:t>Key Findings</a:t>
            </a:r>
            <a:endParaRPr lang="en-GB" sz="9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259632" y="1772817"/>
          <a:ext cx="6768752" cy="3384374"/>
        </p:xfrm>
        <a:graphic>
          <a:graphicData uri="http://schemas.openxmlformats.org/drawingml/2006/table">
            <a:tbl>
              <a:tblPr/>
              <a:tblGrid>
                <a:gridCol w="797447"/>
                <a:gridCol w="722638"/>
                <a:gridCol w="835649"/>
                <a:gridCol w="913643"/>
                <a:gridCol w="825301"/>
                <a:gridCol w="844403"/>
                <a:gridCol w="844403"/>
                <a:gridCol w="985268"/>
              </a:tblGrid>
              <a:tr h="791691">
                <a:tc>
                  <a:txBody>
                    <a:bodyPr/>
                    <a:lstStyle/>
                    <a:p>
                      <a:pPr algn="ctr">
                        <a:lnSpc>
                          <a:spcPct val="115000"/>
                        </a:lnSpc>
                        <a:spcAft>
                          <a:spcPts val="0"/>
                        </a:spcAft>
                      </a:pPr>
                      <a:endParaRPr lang="en-GB" sz="1000" dirty="0" smtClean="0">
                        <a:latin typeface="Calibri"/>
                        <a:ea typeface="Times New Roman"/>
                        <a:cs typeface="Times New Roman"/>
                      </a:endParaRPr>
                    </a:p>
                    <a:p>
                      <a:pPr algn="ctr">
                        <a:lnSpc>
                          <a:spcPct val="115000"/>
                        </a:lnSpc>
                        <a:spcAft>
                          <a:spcPts val="0"/>
                        </a:spcAft>
                      </a:pPr>
                      <a:endParaRPr lang="en-GB" sz="1000" dirty="0" smtClean="0">
                        <a:latin typeface="Calibri"/>
                        <a:ea typeface="Times New Roman"/>
                        <a:cs typeface="Times New Roman"/>
                      </a:endParaRPr>
                    </a:p>
                    <a:p>
                      <a:pPr algn="ctr">
                        <a:lnSpc>
                          <a:spcPct val="115000"/>
                        </a:lnSpc>
                        <a:spcAft>
                          <a:spcPts val="0"/>
                        </a:spcAft>
                      </a:pPr>
                      <a:endParaRPr lang="en-GB" sz="1000" dirty="0" smtClean="0">
                        <a:latin typeface="Calibri"/>
                        <a:ea typeface="Times New Roman"/>
                        <a:cs typeface="Times New Roman"/>
                      </a:endParaRPr>
                    </a:p>
                    <a:p>
                      <a:pPr algn="ctr">
                        <a:lnSpc>
                          <a:spcPct val="115000"/>
                        </a:lnSpc>
                        <a:spcAft>
                          <a:spcPts val="0"/>
                        </a:spcAft>
                      </a:pPr>
                      <a:endParaRPr lang="en-GB" sz="1000" dirty="0">
                        <a:latin typeface="Calibri"/>
                        <a:ea typeface="Times New Roman"/>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a:solidFill>
                            <a:srgbClr val="FFFFFF"/>
                          </a:solidFill>
                          <a:latin typeface="Calibri"/>
                          <a:ea typeface="Times New Roman"/>
                          <a:cs typeface="Arial"/>
                        </a:rPr>
                        <a:t>Write cheques</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dirty="0">
                          <a:solidFill>
                            <a:srgbClr val="FFFFFF"/>
                          </a:solidFill>
                          <a:latin typeface="Calibri"/>
                          <a:ea typeface="Times New Roman"/>
                          <a:cs typeface="Arial"/>
                        </a:rPr>
                        <a:t>Withdraw cash</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dirty="0">
                          <a:solidFill>
                            <a:srgbClr val="FFFFFF"/>
                          </a:solidFill>
                          <a:latin typeface="Calibri"/>
                          <a:ea typeface="Times New Roman"/>
                          <a:cs typeface="Arial"/>
                        </a:rPr>
                        <a:t>Direct debit/ standing order</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a:solidFill>
                            <a:srgbClr val="FFFFFF"/>
                          </a:solidFill>
                          <a:latin typeface="Calibri"/>
                          <a:ea typeface="Times New Roman"/>
                          <a:cs typeface="Arial"/>
                        </a:rPr>
                        <a:t>Card payments</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a:solidFill>
                            <a:srgbClr val="FFFFFF"/>
                          </a:solidFill>
                          <a:latin typeface="Calibri"/>
                          <a:ea typeface="Times New Roman"/>
                          <a:cs typeface="Arial"/>
                        </a:rPr>
                        <a:t>Phone banking or shopping</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a:solidFill>
                            <a:srgbClr val="FFFFFF"/>
                          </a:solidFill>
                          <a:latin typeface="Calibri"/>
                          <a:ea typeface="Times New Roman"/>
                          <a:cs typeface="Arial"/>
                        </a:rPr>
                        <a:t>Internet banking or shopping</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c>
                  <a:txBody>
                    <a:bodyPr/>
                    <a:lstStyle/>
                    <a:p>
                      <a:pPr algn="ctr">
                        <a:lnSpc>
                          <a:spcPct val="115000"/>
                        </a:lnSpc>
                        <a:spcAft>
                          <a:spcPts val="0"/>
                        </a:spcAft>
                      </a:pPr>
                      <a:r>
                        <a:rPr lang="en-GB" sz="1000" b="1">
                          <a:solidFill>
                            <a:srgbClr val="FFFFFF"/>
                          </a:solidFill>
                          <a:latin typeface="Calibri"/>
                          <a:ea typeface="Times New Roman"/>
                          <a:cs typeface="Arial"/>
                        </a:rPr>
                        <a:t>Cashback when shopping</a:t>
                      </a:r>
                      <a:endParaRPr lang="en-GB" sz="1100">
                        <a:latin typeface="Calibri"/>
                        <a:ea typeface="Times New Roman"/>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8064A2"/>
                    </a:solidFill>
                  </a:tcPr>
                </a:tc>
              </a:tr>
              <a:tr h="707095">
                <a:tc>
                  <a:txBody>
                    <a:bodyPr/>
                    <a:lstStyle/>
                    <a:p>
                      <a:pPr>
                        <a:lnSpc>
                          <a:spcPct val="115000"/>
                        </a:lnSpc>
                        <a:spcAft>
                          <a:spcPts val="0"/>
                        </a:spcAft>
                      </a:pPr>
                      <a:r>
                        <a:rPr lang="en-GB" sz="1000" b="1">
                          <a:solidFill>
                            <a:srgbClr val="404040"/>
                          </a:solidFill>
                          <a:latin typeface="Calibri"/>
                          <a:ea typeface="Times New Roman"/>
                          <a:cs typeface="Arial"/>
                        </a:rPr>
                        <a:t>Regularly</a:t>
                      </a:r>
                      <a:r>
                        <a:rPr lang="en-GB" sz="1000">
                          <a:solidFill>
                            <a:srgbClr val="404040"/>
                          </a:solidFill>
                          <a:latin typeface="Calibri"/>
                          <a:ea typeface="Times New Roman"/>
                          <a:cs typeface="Arial"/>
                        </a:rPr>
                        <a:t> – at least weekly</a:t>
                      </a:r>
                      <a:endParaRPr lang="en-GB" sz="1100">
                        <a:latin typeface="Calibri"/>
                        <a:ea typeface="Times New Roman"/>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2%</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51%</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26%</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36%</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4%</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dirty="0">
                          <a:solidFill>
                            <a:srgbClr val="404040"/>
                          </a:solidFill>
                          <a:latin typeface="Calibri"/>
                          <a:ea typeface="Times New Roman"/>
                          <a:cs typeface="Arial"/>
                        </a:rPr>
                        <a:t>3%</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7%</a:t>
                      </a:r>
                      <a:endParaRPr lang="en-GB" sz="1100">
                        <a:latin typeface="Calibri"/>
                        <a:ea typeface="Times New Roman"/>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r>
              <a:tr h="707095">
                <a:tc>
                  <a:txBody>
                    <a:bodyPr/>
                    <a:lstStyle/>
                    <a:p>
                      <a:pPr>
                        <a:lnSpc>
                          <a:spcPct val="115000"/>
                        </a:lnSpc>
                        <a:spcAft>
                          <a:spcPts val="0"/>
                        </a:spcAft>
                      </a:pPr>
                      <a:r>
                        <a:rPr lang="en-GB" sz="1000" b="1">
                          <a:solidFill>
                            <a:srgbClr val="404040"/>
                          </a:solidFill>
                          <a:latin typeface="Calibri"/>
                          <a:ea typeface="Times New Roman"/>
                          <a:cs typeface="Arial"/>
                        </a:rPr>
                        <a:t>Sometimes</a:t>
                      </a:r>
                      <a:r>
                        <a:rPr lang="en-GB" sz="1000">
                          <a:solidFill>
                            <a:srgbClr val="404040"/>
                          </a:solidFill>
                          <a:latin typeface="Calibri"/>
                          <a:ea typeface="Times New Roman"/>
                          <a:cs typeface="Arial"/>
                        </a:rPr>
                        <a:t> –   at least monthly</a:t>
                      </a:r>
                      <a:endParaRPr lang="en-GB" sz="1100">
                        <a:latin typeface="Calibri"/>
                        <a:ea typeface="Times New Roman"/>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19%</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dirty="0">
                          <a:solidFill>
                            <a:srgbClr val="404040"/>
                          </a:solidFill>
                          <a:latin typeface="Calibri"/>
                          <a:ea typeface="Times New Roman"/>
                          <a:cs typeface="Arial"/>
                        </a:rPr>
                        <a:t>29%</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dirty="0">
                          <a:solidFill>
                            <a:srgbClr val="404040"/>
                          </a:solidFill>
                          <a:latin typeface="Calibri"/>
                          <a:ea typeface="Times New Roman"/>
                          <a:cs typeface="Arial"/>
                        </a:rPr>
                        <a:t>53%</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25%</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5%</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3%</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14%</a:t>
                      </a:r>
                      <a:endParaRPr lang="en-GB" sz="1100">
                        <a:latin typeface="Calibri"/>
                        <a:ea typeface="Times New Roman"/>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r>
              <a:tr h="707095">
                <a:tc>
                  <a:txBody>
                    <a:bodyPr/>
                    <a:lstStyle/>
                    <a:p>
                      <a:pPr>
                        <a:lnSpc>
                          <a:spcPct val="115000"/>
                        </a:lnSpc>
                        <a:spcAft>
                          <a:spcPts val="0"/>
                        </a:spcAft>
                      </a:pPr>
                      <a:r>
                        <a:rPr lang="en-GB" sz="1000" b="1">
                          <a:solidFill>
                            <a:srgbClr val="404040"/>
                          </a:solidFill>
                          <a:latin typeface="Calibri"/>
                          <a:ea typeface="Times New Roman"/>
                          <a:cs typeface="Arial"/>
                        </a:rPr>
                        <a:t>Rarely</a:t>
                      </a:r>
                      <a:r>
                        <a:rPr lang="en-GB" sz="1000">
                          <a:solidFill>
                            <a:srgbClr val="404040"/>
                          </a:solidFill>
                          <a:latin typeface="Calibri"/>
                          <a:ea typeface="Times New Roman"/>
                          <a:cs typeface="Arial"/>
                        </a:rPr>
                        <a:t> – less than monthly</a:t>
                      </a:r>
                      <a:endParaRPr lang="en-GB" sz="1100">
                        <a:latin typeface="Calibri"/>
                        <a:ea typeface="Times New Roman"/>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33%</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13%</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1%</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dirty="0">
                          <a:solidFill>
                            <a:srgbClr val="404040"/>
                          </a:solidFill>
                          <a:latin typeface="Calibri"/>
                          <a:ea typeface="Times New Roman"/>
                          <a:cs typeface="Arial"/>
                        </a:rPr>
                        <a:t>11%</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12%</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6%</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c>
                  <a:txBody>
                    <a:bodyPr/>
                    <a:lstStyle/>
                    <a:p>
                      <a:pPr algn="ctr">
                        <a:lnSpc>
                          <a:spcPct val="115000"/>
                        </a:lnSpc>
                        <a:spcAft>
                          <a:spcPts val="0"/>
                        </a:spcAft>
                      </a:pPr>
                      <a:r>
                        <a:rPr lang="en-GB" sz="1000" b="1">
                          <a:solidFill>
                            <a:srgbClr val="404040"/>
                          </a:solidFill>
                          <a:latin typeface="Calibri"/>
                          <a:ea typeface="Times New Roman"/>
                          <a:cs typeface="Arial"/>
                        </a:rPr>
                        <a:t>20%</a:t>
                      </a:r>
                      <a:endParaRPr lang="en-GB" sz="1100">
                        <a:latin typeface="Calibri"/>
                        <a:ea typeface="Times New Roman"/>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solidFill>
                      <a:srgbClr val="DFD8E8"/>
                    </a:solidFill>
                  </a:tcPr>
                </a:tc>
              </a:tr>
              <a:tr h="471398">
                <a:tc>
                  <a:txBody>
                    <a:bodyPr/>
                    <a:lstStyle/>
                    <a:p>
                      <a:pPr>
                        <a:lnSpc>
                          <a:spcPct val="115000"/>
                        </a:lnSpc>
                        <a:spcAft>
                          <a:spcPts val="0"/>
                        </a:spcAft>
                      </a:pPr>
                      <a:r>
                        <a:rPr lang="en-GB" sz="1000">
                          <a:solidFill>
                            <a:srgbClr val="404040"/>
                          </a:solidFill>
                          <a:latin typeface="Calibri"/>
                          <a:ea typeface="Times New Roman"/>
                          <a:cs typeface="Arial"/>
                        </a:rPr>
                        <a:t>Never/not at all</a:t>
                      </a:r>
                      <a:endParaRPr lang="en-GB" sz="1100">
                        <a:latin typeface="Calibri"/>
                        <a:ea typeface="Times New Roman"/>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46%</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7%</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21%</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dirty="0">
                          <a:solidFill>
                            <a:srgbClr val="404040"/>
                          </a:solidFill>
                          <a:latin typeface="Calibri"/>
                          <a:ea typeface="Times New Roman"/>
                          <a:cs typeface="Arial"/>
                        </a:rPr>
                        <a:t>28%</a:t>
                      </a:r>
                      <a:endParaRPr lang="en-GB" sz="1100" dirty="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79%</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a:solidFill>
                            <a:srgbClr val="404040"/>
                          </a:solidFill>
                          <a:latin typeface="Calibri"/>
                          <a:ea typeface="Times New Roman"/>
                          <a:cs typeface="Arial"/>
                        </a:rPr>
                        <a:t>87%</a:t>
                      </a:r>
                      <a:endParaRPr lang="en-GB" sz="1100">
                        <a:latin typeface="Calibri"/>
                        <a:ea typeface="Times New Roman"/>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c>
                  <a:txBody>
                    <a:bodyPr/>
                    <a:lstStyle/>
                    <a:p>
                      <a:pPr algn="ctr">
                        <a:lnSpc>
                          <a:spcPct val="115000"/>
                        </a:lnSpc>
                        <a:spcAft>
                          <a:spcPts val="0"/>
                        </a:spcAft>
                      </a:pPr>
                      <a:r>
                        <a:rPr lang="en-GB" sz="1000" b="1" dirty="0">
                          <a:solidFill>
                            <a:srgbClr val="404040"/>
                          </a:solidFill>
                          <a:latin typeface="Calibri"/>
                          <a:ea typeface="Times New Roman"/>
                          <a:cs typeface="Arial"/>
                        </a:rPr>
                        <a:t>59%</a:t>
                      </a:r>
                      <a:endParaRPr lang="en-GB" sz="1100" dirty="0">
                        <a:latin typeface="Calibri"/>
                        <a:ea typeface="Times New Roman"/>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w="12700" cap="flat" cmpd="sng" algn="ctr">
                      <a:solidFill>
                        <a:srgbClr val="9F8AB9"/>
                      </a:solidFill>
                      <a:prstDash val="solid"/>
                      <a:round/>
                      <a:headEnd type="none" w="med" len="med"/>
                      <a:tailEnd type="none" w="med" len="med"/>
                    </a:lnB>
                  </a:tcPr>
                </a:tc>
              </a:tr>
            </a:tbl>
          </a:graphicData>
        </a:graphic>
      </p:graphicFrame>
      <p:sp>
        <p:nvSpPr>
          <p:cNvPr id="4" name="Title 3"/>
          <p:cNvSpPr>
            <a:spLocks noGrp="1"/>
          </p:cNvSpPr>
          <p:nvPr>
            <p:ph type="title"/>
          </p:nvPr>
        </p:nvSpPr>
        <p:spPr/>
        <p:txBody>
          <a:bodyPr>
            <a:normAutofit fontScale="90000"/>
          </a:bodyPr>
          <a:lstStyle/>
          <a:p>
            <a:r>
              <a:rPr lang="en-GB" sz="2200" dirty="0" smtClean="0">
                <a:solidFill>
                  <a:schemeClr val="tx1">
                    <a:lumMod val="50000"/>
                    <a:lumOff val="50000"/>
                  </a:schemeClr>
                </a:solidFill>
              </a:rPr>
              <a:t/>
            </a:r>
            <a:br>
              <a:rPr lang="en-GB" sz="2200" dirty="0" smtClean="0">
                <a:solidFill>
                  <a:schemeClr val="tx1">
                    <a:lumMod val="50000"/>
                    <a:lumOff val="50000"/>
                  </a:schemeClr>
                </a:solidFill>
              </a:rPr>
            </a:br>
            <a:r>
              <a:rPr lang="en-GB" sz="2200" dirty="0" smtClean="0">
                <a:solidFill>
                  <a:schemeClr val="tx1">
                    <a:lumMod val="50000"/>
                    <a:lumOff val="50000"/>
                  </a:schemeClr>
                </a:solidFill>
              </a:rPr>
              <a:t/>
            </a:r>
            <a:br>
              <a:rPr lang="en-GB" sz="2200" dirty="0" smtClean="0">
                <a:solidFill>
                  <a:schemeClr val="tx1">
                    <a:lumMod val="50000"/>
                    <a:lumOff val="50000"/>
                  </a:schemeClr>
                </a:solidFill>
              </a:rPr>
            </a:br>
            <a:r>
              <a:rPr lang="en-GB" sz="2200" dirty="0" smtClean="0">
                <a:solidFill>
                  <a:schemeClr val="tx1">
                    <a:lumMod val="50000"/>
                    <a:lumOff val="50000"/>
                  </a:schemeClr>
                </a:solidFill>
              </a:rPr>
              <a:t>...Older people use a variety of payment methods – cards in shops, direct debits for bills – but are also highly dependent on cash, with half drawing out cash at least weekly and 80% at least monthly.... </a:t>
            </a:r>
            <a:r>
              <a:rPr lang="en-GB" dirty="0" smtClean="0"/>
              <a:t/>
            </a:r>
            <a:br>
              <a:rPr lang="en-GB" dirty="0" smtClean="0"/>
            </a:b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979712" y="1628800"/>
            <a:ext cx="4876800" cy="4121944"/>
          </a:xfrm>
          <a:prstGeom prst="rect">
            <a:avLst/>
          </a:prstGeom>
          <a:noFill/>
          <a:ln w="9525">
            <a:noFill/>
            <a:miter lim="800000"/>
            <a:headEnd/>
            <a:tailEnd/>
          </a:ln>
        </p:spPr>
      </p:pic>
      <p:sp>
        <p:nvSpPr>
          <p:cNvPr id="6" name="Title 5"/>
          <p:cNvSpPr>
            <a:spLocks noGrp="1"/>
          </p:cNvSpPr>
          <p:nvPr>
            <p:ph type="title"/>
          </p:nvPr>
        </p:nvSpPr>
        <p:spPr/>
        <p:txBody>
          <a:bodyPr>
            <a:normAutofit/>
          </a:bodyPr>
          <a:lstStyle/>
          <a:p>
            <a:r>
              <a:rPr lang="en-GB" sz="2000" dirty="0" smtClean="0">
                <a:solidFill>
                  <a:schemeClr val="tx1">
                    <a:lumMod val="50000"/>
                    <a:lumOff val="50000"/>
                  </a:schemeClr>
                </a:solidFill>
              </a:rPr>
              <a:t>...Cash is used as the main way of budgeting and keeping track of money for around half of those responding. Nearly two-thirds saw no need to use credit cards or were positively opposed to them....</a:t>
            </a:r>
            <a:endParaRPr lang="en-GB"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GB" sz="2000" dirty="0" smtClean="0">
                <a:solidFill>
                  <a:schemeClr val="tx1">
                    <a:lumMod val="50000"/>
                    <a:lumOff val="50000"/>
                  </a:schemeClr>
                </a:solidFill>
              </a:rPr>
              <a:t>...87% never use the internet for financial transactions. Those who do are more often shopping – only 9% are banking online. Reasons for non-use include not having the internet and worries over fraud, making mistakes and an overriding preference for interacting with people...</a:t>
            </a:r>
            <a:endParaRPr lang="en-GB" sz="2000" dirty="0"/>
          </a:p>
        </p:txBody>
      </p:sp>
      <p:pic>
        <p:nvPicPr>
          <p:cNvPr id="3074" name="Picture 2"/>
          <p:cNvPicPr>
            <a:picLocks noChangeAspect="1" noChangeArrowheads="1"/>
          </p:cNvPicPr>
          <p:nvPr/>
        </p:nvPicPr>
        <p:blipFill>
          <a:blip r:embed="rId2" cstate="print"/>
          <a:srcRect/>
          <a:stretch>
            <a:fillRect/>
          </a:stretch>
        </p:blipFill>
        <p:spPr bwMode="auto">
          <a:xfrm>
            <a:off x="2051720" y="1700808"/>
            <a:ext cx="4291584" cy="483851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...More than a third either never use an ATM or avoid them as much as possible. The majority of those using ATMs only do so inside a bank/Post Office, with only one in five prepared to use them in the street...</a:t>
            </a:r>
            <a:endParaRPr lang="en-GB" sz="2000" dirty="0"/>
          </a:p>
        </p:txBody>
      </p:sp>
      <p:graphicFrame>
        <p:nvGraphicFramePr>
          <p:cNvPr id="4" name="Table 3"/>
          <p:cNvGraphicFramePr>
            <a:graphicFrameLocks noGrp="1"/>
          </p:cNvGraphicFramePr>
          <p:nvPr/>
        </p:nvGraphicFramePr>
        <p:xfrm>
          <a:off x="755577" y="1844823"/>
          <a:ext cx="7848872" cy="3330371"/>
        </p:xfrm>
        <a:graphic>
          <a:graphicData uri="http://schemas.openxmlformats.org/drawingml/2006/table">
            <a:tbl>
              <a:tblPr/>
              <a:tblGrid>
                <a:gridCol w="2160239"/>
                <a:gridCol w="936104"/>
                <a:gridCol w="197480"/>
                <a:gridCol w="162560"/>
                <a:gridCol w="1008112"/>
                <a:gridCol w="1080120"/>
                <a:gridCol w="197480"/>
                <a:gridCol w="162560"/>
                <a:gridCol w="1008112"/>
                <a:gridCol w="936105"/>
              </a:tblGrid>
              <a:tr h="360041">
                <a:tc>
                  <a:txBody>
                    <a:bodyPr/>
                    <a:lstStyle/>
                    <a:p>
                      <a:pPr>
                        <a:lnSpc>
                          <a:spcPct val="115000"/>
                        </a:lnSpc>
                        <a:spcAft>
                          <a:spcPts val="0"/>
                        </a:spcAft>
                      </a:pPr>
                      <a:endParaRPr lang="en-GB" sz="1100" dirty="0">
                        <a:solidFill>
                          <a:srgbClr val="FFFFFF"/>
                        </a:solidFill>
                        <a:latin typeface="Calibri"/>
                        <a:ea typeface="ＭＳ 明朝"/>
                        <a:cs typeface="Times New Roman"/>
                      </a:endParaRPr>
                    </a:p>
                  </a:txBody>
                  <a:tcPr marL="68580" marR="68580" marT="0" marB="0">
                    <a:lnL w="12700" cap="flat" cmpd="sng" algn="ctr">
                      <a:solidFill>
                        <a:srgbClr val="9F8AB9"/>
                      </a:solidFill>
                      <a:prstDash val="solid"/>
                      <a:round/>
                      <a:headEnd type="none" w="med" len="med"/>
                      <a:tailEnd type="none" w="med" len="med"/>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r>
                        <a:rPr lang="en-GB" sz="1100" b="1">
                          <a:solidFill>
                            <a:srgbClr val="FFFFFF"/>
                          </a:solidFill>
                          <a:latin typeface="Calibri"/>
                          <a:ea typeface="ＭＳ 明朝"/>
                          <a:cs typeface="Times New Roman"/>
                        </a:rPr>
                        <a:t>Total</a:t>
                      </a:r>
                      <a:endParaRPr lang="en-GB" sz="1100">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endParaRPr lang="en-GB" sz="1100">
                        <a:solidFill>
                          <a:srgbClr val="FFFFFF"/>
                        </a:solidFill>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endParaRPr lang="en-GB" sz="1100" dirty="0">
                        <a:solidFill>
                          <a:srgbClr val="FFFFFF"/>
                        </a:solidFill>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r>
                        <a:rPr lang="en-GB" sz="1100">
                          <a:solidFill>
                            <a:srgbClr val="FFFFFF"/>
                          </a:solidFill>
                          <a:latin typeface="Calibri"/>
                          <a:ea typeface="ＭＳ 明朝"/>
                          <a:cs typeface="Times New Roman"/>
                        </a:rPr>
                        <a:t>Male</a:t>
                      </a:r>
                      <a:endParaRPr lang="en-GB" sz="1100">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r>
                        <a:rPr lang="en-GB" sz="1100" dirty="0">
                          <a:solidFill>
                            <a:srgbClr val="FFFFFF"/>
                          </a:solidFill>
                          <a:latin typeface="Calibri"/>
                          <a:ea typeface="ＭＳ 明朝"/>
                          <a:cs typeface="Times New Roman"/>
                        </a:rPr>
                        <a:t>Female</a:t>
                      </a:r>
                      <a:endParaRPr lang="en-GB" sz="1100" dirty="0">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endParaRPr lang="en-GB" sz="1100">
                        <a:solidFill>
                          <a:srgbClr val="FFFFFF"/>
                        </a:solidFill>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endParaRPr lang="en-GB" sz="1100">
                        <a:solidFill>
                          <a:srgbClr val="FFFFFF"/>
                        </a:solidFill>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r>
                        <a:rPr lang="en-GB" sz="1100">
                          <a:solidFill>
                            <a:srgbClr val="FFFFFF"/>
                          </a:solidFill>
                          <a:latin typeface="Calibri"/>
                          <a:ea typeface="ＭＳ 明朝"/>
                          <a:cs typeface="Times New Roman"/>
                        </a:rPr>
                        <a:t>80-84</a:t>
                      </a:r>
                      <a:endParaRPr lang="en-GB" sz="1100">
                        <a:latin typeface="Calibri"/>
                        <a:ea typeface="ＭＳ 明朝"/>
                        <a:cs typeface="Times New Roman"/>
                      </a:endParaRPr>
                    </a:p>
                  </a:txBody>
                  <a:tcPr marL="68580" marR="68580" marT="0" marB="0">
                    <a:lnL>
                      <a:noFill/>
                    </a:lnL>
                    <a:lnR>
                      <a:noFill/>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gn="ctr">
                        <a:lnSpc>
                          <a:spcPct val="115000"/>
                        </a:lnSpc>
                        <a:spcAft>
                          <a:spcPts val="0"/>
                        </a:spcAft>
                      </a:pPr>
                      <a:r>
                        <a:rPr lang="en-GB" sz="1100">
                          <a:solidFill>
                            <a:srgbClr val="FFFFFF"/>
                          </a:solidFill>
                          <a:latin typeface="Calibri"/>
                          <a:ea typeface="ＭＳ 明朝"/>
                          <a:cs typeface="Times New Roman"/>
                        </a:rPr>
                        <a:t>85+</a:t>
                      </a:r>
                      <a:endParaRPr lang="en-GB" sz="1100">
                        <a:latin typeface="Calibri"/>
                        <a:ea typeface="ＭＳ 明朝"/>
                        <a:cs typeface="Times New Roman"/>
                      </a:endParaRPr>
                    </a:p>
                  </a:txBody>
                  <a:tcPr marL="68580" marR="68580" marT="0" marB="0">
                    <a:lnL>
                      <a:noFill/>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a:noFill/>
                    </a:lnB>
                    <a:solidFill>
                      <a:srgbClr val="8064A2"/>
                    </a:solidFill>
                  </a:tcPr>
                </a:tc>
              </a:tr>
              <a:tr h="594066">
                <a:tc>
                  <a:txBody>
                    <a:bodyPr/>
                    <a:lstStyle/>
                    <a:p>
                      <a:pPr>
                        <a:lnSpc>
                          <a:spcPct val="115000"/>
                        </a:lnSpc>
                        <a:spcAft>
                          <a:spcPts val="0"/>
                        </a:spcAft>
                      </a:pPr>
                      <a:r>
                        <a:rPr lang="en-GB" sz="1100" b="1">
                          <a:solidFill>
                            <a:srgbClr val="404040"/>
                          </a:solidFill>
                          <a:latin typeface="Calibri"/>
                          <a:ea typeface="ＭＳ 明朝"/>
                          <a:cs typeface="Times New Roman"/>
                        </a:rPr>
                        <a:t>Anywhere, including in street</a:t>
                      </a:r>
                      <a:endParaRPr lang="en-GB" sz="110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19%</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dirty="0">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dirty="0">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26%</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15%</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25%</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14%</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r>
              <a:tr h="594066">
                <a:tc>
                  <a:txBody>
                    <a:bodyPr/>
                    <a:lstStyle/>
                    <a:p>
                      <a:pPr>
                        <a:lnSpc>
                          <a:spcPct val="115000"/>
                        </a:lnSpc>
                        <a:spcAft>
                          <a:spcPts val="0"/>
                        </a:spcAft>
                      </a:pPr>
                      <a:r>
                        <a:rPr lang="en-GB" sz="1100" b="1" dirty="0">
                          <a:solidFill>
                            <a:srgbClr val="404040"/>
                          </a:solidFill>
                          <a:latin typeface="Calibri"/>
                          <a:ea typeface="ＭＳ 明朝"/>
                          <a:cs typeface="Times New Roman"/>
                        </a:rPr>
                        <a:t>Only inside a building</a:t>
                      </a:r>
                      <a:endParaRPr lang="en-GB" sz="1100"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12%</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14%</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10%</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15%</a:t>
                      </a:r>
                      <a:endParaRPr lang="en-GB" sz="1100" b="1">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smtClean="0">
                          <a:solidFill>
                            <a:srgbClr val="404040"/>
                          </a:solidFill>
                          <a:latin typeface="Calibri"/>
                          <a:ea typeface="ＭＳ 明朝"/>
                          <a:cs typeface="Times New Roman"/>
                        </a:rPr>
                        <a:t>   9%</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r>
              <a:tr h="792088">
                <a:tc>
                  <a:txBody>
                    <a:bodyPr/>
                    <a:lstStyle/>
                    <a:p>
                      <a:pPr>
                        <a:lnSpc>
                          <a:spcPct val="115000"/>
                        </a:lnSpc>
                        <a:spcAft>
                          <a:spcPts val="0"/>
                        </a:spcAft>
                      </a:pPr>
                      <a:r>
                        <a:rPr lang="en-GB" sz="1100" b="1">
                          <a:solidFill>
                            <a:srgbClr val="404040"/>
                          </a:solidFill>
                          <a:latin typeface="Calibri"/>
                          <a:ea typeface="ＭＳ 明朝"/>
                          <a:cs typeface="Times New Roman"/>
                        </a:rPr>
                        <a:t>Only inside bank/Post Office </a:t>
                      </a:r>
                      <a:endParaRPr lang="en-GB" sz="110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34%</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39%</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30%</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dirty="0">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dirty="0">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37%</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30%</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r>
              <a:tr h="396044">
                <a:tc>
                  <a:txBody>
                    <a:bodyPr/>
                    <a:lstStyle/>
                    <a:p>
                      <a:pPr>
                        <a:lnSpc>
                          <a:spcPct val="115000"/>
                        </a:lnSpc>
                        <a:spcAft>
                          <a:spcPts val="0"/>
                        </a:spcAft>
                      </a:pPr>
                      <a:r>
                        <a:rPr lang="en-GB" sz="1100" b="1">
                          <a:solidFill>
                            <a:srgbClr val="404040"/>
                          </a:solidFill>
                          <a:latin typeface="Calibri"/>
                          <a:ea typeface="ＭＳ 明朝"/>
                          <a:cs typeface="Times New Roman"/>
                        </a:rPr>
                        <a:t>Avoid if possible</a:t>
                      </a:r>
                      <a:endParaRPr lang="en-GB" sz="110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14%</a:t>
                      </a:r>
                      <a:endParaRPr lang="en-GB" sz="1100" b="1">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10%</a:t>
                      </a:r>
                      <a:endParaRPr lang="en-GB" sz="1100" b="1">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17%</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11%</a:t>
                      </a:r>
                      <a:endParaRPr lang="en-GB" sz="1100" b="1">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17%</a:t>
                      </a:r>
                      <a:endParaRPr lang="en-GB" sz="1100" b="1" dirty="0">
                        <a:latin typeface="Calibri"/>
                        <a:ea typeface="ＭＳ 明朝"/>
                        <a:cs typeface="Times New Roman"/>
                      </a:endParaRPr>
                    </a:p>
                  </a:txBody>
                  <a:tcPr marL="68580" marR="68580" marT="0" marB="0">
                    <a:lnL>
                      <a:noFill/>
                    </a:lnL>
                    <a:lnR>
                      <a:noFill/>
                    </a:lnR>
                    <a:lnT>
                      <a:noFill/>
                    </a:lnT>
                    <a:lnB>
                      <a:noFill/>
                    </a:lnB>
                    <a:solidFill>
                      <a:srgbClr val="F2F2F2"/>
                    </a:solidFill>
                  </a:tcPr>
                </a:tc>
              </a:tr>
              <a:tr h="594066">
                <a:tc>
                  <a:txBody>
                    <a:bodyPr/>
                    <a:lstStyle/>
                    <a:p>
                      <a:pPr>
                        <a:lnSpc>
                          <a:spcPct val="115000"/>
                        </a:lnSpc>
                        <a:spcAft>
                          <a:spcPts val="0"/>
                        </a:spcAft>
                      </a:pPr>
                      <a:r>
                        <a:rPr lang="en-GB" sz="1100" b="1">
                          <a:solidFill>
                            <a:srgbClr val="404040"/>
                          </a:solidFill>
                          <a:latin typeface="Calibri"/>
                          <a:ea typeface="ＭＳ 明朝"/>
                          <a:cs typeface="Times New Roman"/>
                        </a:rPr>
                        <a:t>Have never used ATM</a:t>
                      </a:r>
                      <a:endParaRPr lang="en-GB" sz="110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21%</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10%</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27%</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endParaRPr lang="en-GB" sz="1100" b="1">
                        <a:solidFill>
                          <a:srgbClr val="404040"/>
                        </a:solidFill>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a:solidFill>
                            <a:srgbClr val="404040"/>
                          </a:solidFill>
                          <a:latin typeface="Calibri"/>
                          <a:ea typeface="ＭＳ 明朝"/>
                          <a:cs typeface="Times New Roman"/>
                        </a:rPr>
                        <a:t>12%</a:t>
                      </a:r>
                      <a:endParaRPr lang="en-GB" sz="1100" b="1">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gn="ctr">
                        <a:lnSpc>
                          <a:spcPct val="115000"/>
                        </a:lnSpc>
                        <a:spcAft>
                          <a:spcPts val="0"/>
                        </a:spcAft>
                      </a:pPr>
                      <a:r>
                        <a:rPr lang="en-GB" sz="1100" b="1" dirty="0">
                          <a:solidFill>
                            <a:srgbClr val="404040"/>
                          </a:solidFill>
                          <a:latin typeface="Calibri"/>
                          <a:ea typeface="ＭＳ 明朝"/>
                          <a:cs typeface="Times New Roman"/>
                        </a:rPr>
                        <a:t>29%</a:t>
                      </a:r>
                      <a:endParaRPr lang="en-GB" sz="1100" b="1" dirty="0">
                        <a:latin typeface="Calibri"/>
                        <a:ea typeface="ＭＳ 明朝"/>
                        <a:cs typeface="Times New Roman"/>
                      </a:endParaRPr>
                    </a:p>
                  </a:txBody>
                  <a:tcPr marL="68580" marR="68580" marT="0" marB="0">
                    <a:lnL>
                      <a:noFill/>
                    </a:lnL>
                    <a:lnR>
                      <a:noFill/>
                    </a:lnR>
                    <a:lnT>
                      <a:noFill/>
                    </a:lnT>
                    <a:lnB>
                      <a:noFill/>
                    </a:lnB>
                    <a:solidFill>
                      <a:srgbClr val="CCC0D9"/>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...Concerns about ATMs range from worries about privacy, fraud or theft, to physical capacity issues (stiff fingers, poor sight) and anxiety about making mistakes or being pressurised to be too quick...</a:t>
            </a:r>
            <a:endParaRPr lang="en-GB" sz="2000" dirty="0"/>
          </a:p>
        </p:txBody>
      </p:sp>
      <p:pic>
        <p:nvPicPr>
          <p:cNvPr id="34818" name="Picture 2"/>
          <p:cNvPicPr>
            <a:picLocks noChangeAspect="1" noChangeArrowheads="1"/>
          </p:cNvPicPr>
          <p:nvPr/>
        </p:nvPicPr>
        <p:blipFill>
          <a:blip r:embed="rId2" cstate="print"/>
          <a:srcRect/>
          <a:stretch>
            <a:fillRect/>
          </a:stretch>
        </p:blipFill>
        <p:spPr bwMode="auto">
          <a:xfrm>
            <a:off x="2195736" y="1628800"/>
            <a:ext cx="4291584" cy="483851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...Older people are concerned about branch closures, about privacy when getting out money and about their access to face-to-face support, all reflected in the changes they say they would like to see...</a:t>
            </a:r>
            <a:endParaRPr lang="en-GB" sz="2000" dirty="0"/>
          </a:p>
        </p:txBody>
      </p:sp>
      <p:sp>
        <p:nvSpPr>
          <p:cNvPr id="35842" name="AutoShape 2" descr="Displaying fig1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Displaying fig1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Displaying fig1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5847" name="Picture 7"/>
          <p:cNvPicPr>
            <a:picLocks noChangeAspect="1" noChangeArrowheads="1"/>
          </p:cNvPicPr>
          <p:nvPr/>
        </p:nvPicPr>
        <p:blipFill>
          <a:blip r:embed="rId2" cstate="print"/>
          <a:srcRect/>
          <a:stretch>
            <a:fillRect/>
          </a:stretch>
        </p:blipFill>
        <p:spPr bwMode="auto">
          <a:xfrm>
            <a:off x="2339752" y="1484784"/>
            <a:ext cx="4486656" cy="506063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...Carers get involved as older people get less physically capable (53%), more confused/anxious (24%) or experience bereavement (31%). Their support ranges from the routine to the much more heavily hands-on...</a:t>
            </a:r>
            <a:endParaRPr lang="en-GB" sz="2000" dirty="0"/>
          </a:p>
        </p:txBody>
      </p:sp>
      <p:pic>
        <p:nvPicPr>
          <p:cNvPr id="36866" name="Picture 2"/>
          <p:cNvPicPr>
            <a:picLocks noChangeAspect="1" noChangeArrowheads="1"/>
          </p:cNvPicPr>
          <p:nvPr/>
        </p:nvPicPr>
        <p:blipFill>
          <a:blip r:embed="rId2" cstate="print"/>
          <a:srcRect/>
          <a:stretch>
            <a:fillRect/>
          </a:stretch>
        </p:blipFill>
        <p:spPr bwMode="auto">
          <a:xfrm>
            <a:off x="2123728" y="1412776"/>
            <a:ext cx="4486656" cy="506501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...Carers report a wide range of tasks that older people struggle with, from understanding changes in their income/outgoings to comparing tariffs/interest rates to more serious issues of fraud...</a:t>
            </a:r>
            <a:endParaRPr lang="en-GB" sz="2000" dirty="0"/>
          </a:p>
        </p:txBody>
      </p:sp>
      <p:pic>
        <p:nvPicPr>
          <p:cNvPr id="37890" name="Picture 2"/>
          <p:cNvPicPr>
            <a:picLocks noChangeAspect="1" noChangeArrowheads="1"/>
          </p:cNvPicPr>
          <p:nvPr/>
        </p:nvPicPr>
        <p:blipFill>
          <a:blip r:embed="rId2" cstate="print"/>
          <a:srcRect/>
          <a:stretch>
            <a:fillRect/>
          </a:stretch>
        </p:blipFill>
        <p:spPr bwMode="auto">
          <a:xfrm>
            <a:off x="2195736" y="1556792"/>
            <a:ext cx="4291584" cy="484898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solidFill>
                  <a:schemeClr val="tx1">
                    <a:lumMod val="50000"/>
                    <a:lumOff val="50000"/>
                  </a:schemeClr>
                </a:solidFill>
              </a:rPr>
              <a:t>...Carers want better support and expert advice from banks in managing their role and in understanding how to take greater control as well as reassurance that older people are being protected from fraud, scams and </a:t>
            </a:r>
            <a:r>
              <a:rPr lang="en-GB" sz="2000" dirty="0" err="1" smtClean="0">
                <a:solidFill>
                  <a:schemeClr val="tx1">
                    <a:lumMod val="50000"/>
                    <a:lumOff val="50000"/>
                  </a:schemeClr>
                </a:solidFill>
              </a:rPr>
              <a:t>mis</a:t>
            </a:r>
            <a:r>
              <a:rPr lang="en-GB" sz="2000" dirty="0" smtClean="0">
                <a:solidFill>
                  <a:schemeClr val="tx1">
                    <a:lumMod val="50000"/>
                    <a:lumOff val="50000"/>
                  </a:schemeClr>
                </a:solidFill>
              </a:rPr>
              <a:t>-selling...</a:t>
            </a:r>
            <a:endParaRPr lang="en-GB" sz="2000" dirty="0"/>
          </a:p>
        </p:txBody>
      </p:sp>
      <p:pic>
        <p:nvPicPr>
          <p:cNvPr id="38914" name="Picture 2"/>
          <p:cNvPicPr>
            <a:picLocks noChangeAspect="1" noChangeArrowheads="1"/>
          </p:cNvPicPr>
          <p:nvPr/>
        </p:nvPicPr>
        <p:blipFill>
          <a:blip r:embed="rId2" cstate="print"/>
          <a:srcRect/>
          <a:stretch>
            <a:fillRect/>
          </a:stretch>
        </p:blipFill>
        <p:spPr bwMode="auto">
          <a:xfrm>
            <a:off x="1979712" y="1484784"/>
            <a:ext cx="4291584" cy="483012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7200" dirty="0" smtClean="0"/>
              <a:t>Why is all this becoming such a problem?</a:t>
            </a:r>
            <a:endParaRPr lang="en-GB" sz="7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2304256"/>
          </a:xfrm>
        </p:spPr>
        <p:txBody>
          <a:bodyPr>
            <a:normAutofit fontScale="90000"/>
          </a:bodyPr>
          <a:lstStyle/>
          <a:p>
            <a:r>
              <a:rPr lang="en-GB" sz="2000" dirty="0" smtClean="0">
                <a:solidFill>
                  <a:schemeClr val="tx1">
                    <a:lumMod val="50000"/>
                    <a:lumOff val="50000"/>
                  </a:schemeClr>
                </a:solidFill>
              </a:rPr>
              <a:t/>
            </a:r>
            <a:br>
              <a:rPr lang="en-GB" sz="2000" dirty="0" smtClean="0">
                <a:solidFill>
                  <a:schemeClr val="tx1">
                    <a:lumMod val="50000"/>
                    <a:lumOff val="50000"/>
                  </a:schemeClr>
                </a:solidFill>
              </a:rPr>
            </a:br>
            <a:r>
              <a:rPr lang="en-GB" sz="2200" dirty="0" smtClean="0">
                <a:solidFill>
                  <a:schemeClr val="tx1">
                    <a:lumMod val="50000"/>
                    <a:lumOff val="50000"/>
                  </a:schemeClr>
                </a:solidFill>
              </a:rPr>
              <a:t>...Rapid technological change has transformed how most of us carry out financial transactions – internet and smart phone banking and the explosion in online shopping is driving a shift to electronic transactions. Payments UK expect non-cash payments to exceed those in cash for the first time in 2016...</a:t>
            </a:r>
            <a:r>
              <a:rPr lang="en-GB" sz="1600" dirty="0" smtClean="0">
                <a:solidFill>
                  <a:schemeClr val="tx1">
                    <a:lumMod val="50000"/>
                    <a:lumOff val="50000"/>
                  </a:schemeClr>
                </a:solidFill>
              </a:rPr>
              <a:t/>
            </a:r>
            <a:br>
              <a:rPr lang="en-GB" sz="1600" dirty="0" smtClean="0">
                <a:solidFill>
                  <a:schemeClr val="tx1">
                    <a:lumMod val="50000"/>
                    <a:lumOff val="50000"/>
                  </a:schemeClr>
                </a:solidFill>
              </a:rPr>
            </a:br>
            <a:r>
              <a:rPr lang="en-GB" sz="2000" dirty="0" smtClean="0">
                <a:solidFill>
                  <a:schemeClr val="tx1">
                    <a:lumMod val="50000"/>
                    <a:lumOff val="50000"/>
                  </a:schemeClr>
                </a:solidFill>
              </a:rPr>
              <a:t/>
            </a:r>
            <a:br>
              <a:rPr lang="en-GB" sz="2000" dirty="0" smtClean="0">
                <a:solidFill>
                  <a:schemeClr val="tx1">
                    <a:lumMod val="50000"/>
                    <a:lumOff val="50000"/>
                  </a:schemeClr>
                </a:solidFill>
              </a:rPr>
            </a:br>
            <a:r>
              <a:rPr lang="en-GB" sz="1300" b="1" dirty="0" smtClean="0"/>
              <a:t>Consumer Payments: Average per adult per year (Payments UK)</a:t>
            </a:r>
            <a:r>
              <a:rPr lang="en-GB" sz="2000" dirty="0" smtClean="0">
                <a:solidFill>
                  <a:schemeClr val="tx1">
                    <a:lumMod val="50000"/>
                    <a:lumOff val="50000"/>
                  </a:schemeClr>
                </a:solidFill>
              </a:rPr>
              <a:t/>
            </a:r>
            <a:br>
              <a:rPr lang="en-GB" sz="2000" dirty="0" smtClean="0">
                <a:solidFill>
                  <a:schemeClr val="tx1">
                    <a:lumMod val="50000"/>
                    <a:lumOff val="50000"/>
                  </a:schemeClr>
                </a:solidFill>
              </a:rPr>
            </a:br>
            <a:endParaRPr lang="en-GB" sz="2000" dirty="0"/>
          </a:p>
        </p:txBody>
      </p:sp>
      <p:graphicFrame>
        <p:nvGraphicFramePr>
          <p:cNvPr id="3" name="Table 2"/>
          <p:cNvGraphicFramePr>
            <a:graphicFrameLocks noGrp="1"/>
          </p:cNvGraphicFramePr>
          <p:nvPr/>
        </p:nvGraphicFramePr>
        <p:xfrm>
          <a:off x="971600" y="2276873"/>
          <a:ext cx="7488832" cy="3528391"/>
        </p:xfrm>
        <a:graphic>
          <a:graphicData uri="http://schemas.openxmlformats.org/drawingml/2006/table">
            <a:tbl>
              <a:tblPr/>
              <a:tblGrid>
                <a:gridCol w="2547747"/>
                <a:gridCol w="1544089"/>
                <a:gridCol w="1852907"/>
                <a:gridCol w="1544089"/>
              </a:tblGrid>
              <a:tr h="502136">
                <a:tc>
                  <a:txBody>
                    <a:bodyPr/>
                    <a:lstStyle/>
                    <a:p>
                      <a:pPr>
                        <a:lnSpc>
                          <a:spcPct val="115000"/>
                        </a:lnSpc>
                        <a:spcAft>
                          <a:spcPts val="0"/>
                        </a:spcAft>
                      </a:pPr>
                      <a:endParaRPr lang="en-GB" sz="1100" dirty="0">
                        <a:solidFill>
                          <a:srgbClr val="FFFFFF"/>
                        </a:solidFill>
                        <a:latin typeface="Calibri"/>
                        <a:ea typeface="ＭＳ 明朝"/>
                        <a:cs typeface="Times New Roman"/>
                      </a:endParaRPr>
                    </a:p>
                  </a:txBody>
                  <a:tcPr marL="68580" marR="68580" marT="0" marB="0">
                    <a:lnL w="12700" cap="flat" cmpd="sng" algn="ctr">
                      <a:solidFill>
                        <a:srgbClr val="9F8AB9"/>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nSpc>
                          <a:spcPct val="115000"/>
                        </a:lnSpc>
                        <a:spcAft>
                          <a:spcPts val="0"/>
                        </a:spcAft>
                      </a:pPr>
                      <a:r>
                        <a:rPr lang="en-GB" sz="1400" dirty="0">
                          <a:solidFill>
                            <a:srgbClr val="FFFFFF"/>
                          </a:solidFill>
                          <a:latin typeface="Calibri"/>
                          <a:ea typeface="ＭＳ 明朝"/>
                          <a:cs typeface="Times New Roman"/>
                        </a:rPr>
                        <a:t>2014</a:t>
                      </a:r>
                      <a:endParaRPr lang="en-GB" sz="1400" dirty="0">
                        <a:latin typeface="Calibri"/>
                        <a:ea typeface="ＭＳ 明朝"/>
                        <a:cs typeface="Times New Roman"/>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nSpc>
                          <a:spcPct val="115000"/>
                        </a:lnSpc>
                        <a:spcAft>
                          <a:spcPts val="0"/>
                        </a:spcAft>
                      </a:pPr>
                      <a:r>
                        <a:rPr lang="en-GB" sz="1400" dirty="0">
                          <a:solidFill>
                            <a:srgbClr val="FFFFFF"/>
                          </a:solidFill>
                          <a:latin typeface="Calibri"/>
                          <a:ea typeface="ＭＳ 明朝"/>
                          <a:cs typeface="Times New Roman"/>
                        </a:rPr>
                        <a:t>2024</a:t>
                      </a:r>
                      <a:endParaRPr lang="en-GB" sz="1400" dirty="0">
                        <a:latin typeface="Calibri"/>
                        <a:ea typeface="ＭＳ 明朝"/>
                        <a:cs typeface="Times New Roman"/>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9F8AB9"/>
                      </a:solidFill>
                      <a:prstDash val="solid"/>
                      <a:round/>
                      <a:headEnd type="none" w="med" len="med"/>
                      <a:tailEnd type="none" w="med" len="med"/>
                    </a:lnT>
                    <a:lnB>
                      <a:noFill/>
                    </a:lnB>
                    <a:solidFill>
                      <a:srgbClr val="8064A2"/>
                    </a:solidFill>
                  </a:tcPr>
                </a:tc>
                <a:tc>
                  <a:txBody>
                    <a:bodyPr/>
                    <a:lstStyle/>
                    <a:p>
                      <a:pPr>
                        <a:lnSpc>
                          <a:spcPct val="115000"/>
                        </a:lnSpc>
                        <a:spcAft>
                          <a:spcPts val="0"/>
                        </a:spcAft>
                      </a:pPr>
                      <a:r>
                        <a:rPr lang="en-GB" sz="1400" dirty="0">
                          <a:solidFill>
                            <a:srgbClr val="FFFFFF"/>
                          </a:solidFill>
                          <a:latin typeface="Calibri"/>
                          <a:ea typeface="ＭＳ 明朝"/>
                          <a:cs typeface="Times New Roman"/>
                        </a:rPr>
                        <a:t>% change</a:t>
                      </a:r>
                      <a:endParaRPr lang="en-GB" sz="1400" dirty="0">
                        <a:latin typeface="Calibri"/>
                        <a:ea typeface="ＭＳ 明朝"/>
                        <a:cs typeface="Times New Roman"/>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9F8AB9"/>
                      </a:solidFill>
                      <a:prstDash val="solid"/>
                      <a:round/>
                      <a:headEnd type="none" w="med" len="med"/>
                      <a:tailEnd type="none" w="med" len="med"/>
                    </a:lnR>
                    <a:lnT w="12700" cap="flat" cmpd="sng" algn="ctr">
                      <a:solidFill>
                        <a:srgbClr val="9F8AB9"/>
                      </a:solidFill>
                      <a:prstDash val="solid"/>
                      <a:round/>
                      <a:headEnd type="none" w="med" len="med"/>
                      <a:tailEnd type="none" w="med" len="med"/>
                    </a:lnT>
                    <a:lnB>
                      <a:noFill/>
                    </a:lnB>
                    <a:solidFill>
                      <a:srgbClr val="8064A2"/>
                    </a:solidFill>
                  </a:tcPr>
                </a:tc>
              </a:tr>
              <a:tr h="292911">
                <a:tc>
                  <a:txBody>
                    <a:bodyPr/>
                    <a:lstStyle/>
                    <a:p>
                      <a:pPr>
                        <a:lnSpc>
                          <a:spcPct val="115000"/>
                        </a:lnSpc>
                        <a:spcAft>
                          <a:spcPts val="0"/>
                        </a:spcAft>
                      </a:pPr>
                      <a:r>
                        <a:rPr lang="en-GB" sz="1400" b="1" dirty="0">
                          <a:solidFill>
                            <a:srgbClr val="404040"/>
                          </a:solidFill>
                          <a:latin typeface="Calibri"/>
                          <a:ea typeface="ＭＳ 明朝"/>
                          <a:cs typeface="Times New Roman"/>
                        </a:rPr>
                        <a:t>Cash</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345</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225</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-35%</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r>
              <a:tr h="255988">
                <a:tc>
                  <a:txBody>
                    <a:bodyPr/>
                    <a:lstStyle/>
                    <a:p>
                      <a:pPr>
                        <a:lnSpc>
                          <a:spcPct val="115000"/>
                        </a:lnSpc>
                        <a:spcAft>
                          <a:spcPts val="0"/>
                        </a:spcAft>
                      </a:pPr>
                      <a:r>
                        <a:rPr lang="en-GB" sz="1400" b="1" dirty="0">
                          <a:solidFill>
                            <a:srgbClr val="404040"/>
                          </a:solidFill>
                          <a:latin typeface="Calibri"/>
                          <a:ea typeface="ＭＳ 明朝"/>
                          <a:cs typeface="Times New Roman"/>
                        </a:rPr>
                        <a:t>Cheque</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7</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2</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-71%</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r>
              <a:tr h="292911">
                <a:tc>
                  <a:txBody>
                    <a:bodyPr/>
                    <a:lstStyle/>
                    <a:p>
                      <a:pPr>
                        <a:lnSpc>
                          <a:spcPct val="115000"/>
                        </a:lnSpc>
                        <a:spcAft>
                          <a:spcPts val="0"/>
                        </a:spcAft>
                      </a:pPr>
                      <a:r>
                        <a:rPr lang="en-GB" sz="1400" b="1" dirty="0">
                          <a:solidFill>
                            <a:srgbClr val="404040"/>
                          </a:solidFill>
                          <a:latin typeface="Calibri"/>
                          <a:ea typeface="ＭＳ 明朝"/>
                          <a:cs typeface="Times New Roman"/>
                        </a:rPr>
                        <a:t>Debit card</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172</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282</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a:solidFill>
                            <a:srgbClr val="404040"/>
                          </a:solidFill>
                          <a:latin typeface="Calibri"/>
                          <a:ea typeface="ＭＳ 明朝"/>
                          <a:cs typeface="Times New Roman"/>
                        </a:rPr>
                        <a:t>+64%</a:t>
                      </a:r>
                      <a:endParaRPr lang="en-GB" sz="1400" b="1">
                        <a:latin typeface="Calibri"/>
                        <a:ea typeface="ＭＳ 明朝"/>
                        <a:cs typeface="Times New Roman"/>
                      </a:endParaRPr>
                    </a:p>
                  </a:txBody>
                  <a:tcPr marL="68580" marR="68580" marT="0" marB="0">
                    <a:lnL>
                      <a:noFill/>
                    </a:lnL>
                    <a:lnR>
                      <a:noFill/>
                    </a:lnR>
                    <a:lnT>
                      <a:noFill/>
                    </a:lnT>
                    <a:lnB>
                      <a:noFill/>
                    </a:lnB>
                    <a:solidFill>
                      <a:srgbClr val="CCC0D9"/>
                    </a:solidFill>
                  </a:tcPr>
                </a:tc>
              </a:tr>
              <a:tr h="292911">
                <a:tc>
                  <a:txBody>
                    <a:bodyPr/>
                    <a:lstStyle/>
                    <a:p>
                      <a:pPr>
                        <a:lnSpc>
                          <a:spcPct val="115000"/>
                        </a:lnSpc>
                        <a:spcAft>
                          <a:spcPts val="0"/>
                        </a:spcAft>
                      </a:pPr>
                      <a:r>
                        <a:rPr lang="en-GB" sz="1400" b="1" dirty="0">
                          <a:solidFill>
                            <a:srgbClr val="404040"/>
                          </a:solidFill>
                          <a:latin typeface="Calibri"/>
                          <a:ea typeface="ＭＳ 明朝"/>
                          <a:cs typeface="Times New Roman"/>
                        </a:rPr>
                        <a:t>Credit card</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41</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53</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a:solidFill>
                            <a:srgbClr val="404040"/>
                          </a:solidFill>
                          <a:latin typeface="Calibri"/>
                          <a:ea typeface="ＭＳ 明朝"/>
                          <a:cs typeface="Times New Roman"/>
                        </a:rPr>
                        <a:t>+29%</a:t>
                      </a:r>
                      <a:endParaRPr lang="en-GB" sz="1400" b="1">
                        <a:latin typeface="Calibri"/>
                        <a:ea typeface="ＭＳ 明朝"/>
                        <a:cs typeface="Times New Roman"/>
                      </a:endParaRPr>
                    </a:p>
                  </a:txBody>
                  <a:tcPr marL="68580" marR="68580" marT="0" marB="0">
                    <a:lnL>
                      <a:noFill/>
                    </a:lnL>
                    <a:lnR>
                      <a:noFill/>
                    </a:lnR>
                    <a:lnT>
                      <a:noFill/>
                    </a:lnT>
                    <a:lnB>
                      <a:noFill/>
                    </a:lnB>
                    <a:solidFill>
                      <a:srgbClr val="F2F2F2"/>
                    </a:solidFill>
                  </a:tcPr>
                </a:tc>
              </a:tr>
              <a:tr h="640845">
                <a:tc>
                  <a:txBody>
                    <a:bodyPr/>
                    <a:lstStyle/>
                    <a:p>
                      <a:pPr>
                        <a:lnSpc>
                          <a:spcPct val="115000"/>
                        </a:lnSpc>
                        <a:spcAft>
                          <a:spcPts val="0"/>
                        </a:spcAft>
                      </a:pPr>
                      <a:r>
                        <a:rPr lang="en-GB" sz="1400" b="1" dirty="0">
                          <a:solidFill>
                            <a:srgbClr val="404040"/>
                          </a:solidFill>
                          <a:latin typeface="Calibri"/>
                          <a:ea typeface="ＭＳ 明朝"/>
                          <a:cs typeface="Times New Roman"/>
                        </a:rPr>
                        <a:t>Automated credit (incl. standing orders)</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20</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37</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+85%</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r>
              <a:tr h="292911">
                <a:tc>
                  <a:txBody>
                    <a:bodyPr/>
                    <a:lstStyle/>
                    <a:p>
                      <a:pPr>
                        <a:lnSpc>
                          <a:spcPct val="115000"/>
                        </a:lnSpc>
                        <a:spcAft>
                          <a:spcPts val="0"/>
                        </a:spcAft>
                      </a:pPr>
                      <a:r>
                        <a:rPr lang="en-GB" sz="1400" b="1" dirty="0">
                          <a:solidFill>
                            <a:srgbClr val="404040"/>
                          </a:solidFill>
                          <a:latin typeface="Calibri"/>
                          <a:ea typeface="ＭＳ 明朝"/>
                          <a:cs typeface="Times New Roman"/>
                        </a:rPr>
                        <a:t>Direct debit</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63</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67</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+6%</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r>
              <a:tr h="664867">
                <a:tc>
                  <a:txBody>
                    <a:bodyPr/>
                    <a:lstStyle/>
                    <a:p>
                      <a:pPr>
                        <a:lnSpc>
                          <a:spcPct val="115000"/>
                        </a:lnSpc>
                        <a:spcAft>
                          <a:spcPts val="0"/>
                        </a:spcAft>
                      </a:pPr>
                      <a:r>
                        <a:rPr lang="en-GB" sz="1400" b="1" dirty="0">
                          <a:solidFill>
                            <a:srgbClr val="404040"/>
                          </a:solidFill>
                          <a:latin typeface="Calibri"/>
                          <a:ea typeface="ＭＳ 明朝"/>
                          <a:cs typeface="Times New Roman"/>
                        </a:rPr>
                        <a:t>Other (store cards, PayPal, Prepayment cards)</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9</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  12</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c>
                  <a:txBody>
                    <a:bodyPr/>
                    <a:lstStyle/>
                    <a:p>
                      <a:pPr>
                        <a:lnSpc>
                          <a:spcPct val="115000"/>
                        </a:lnSpc>
                        <a:spcAft>
                          <a:spcPts val="0"/>
                        </a:spcAft>
                      </a:pPr>
                      <a:r>
                        <a:rPr lang="en-GB" sz="1400" b="1" dirty="0">
                          <a:solidFill>
                            <a:srgbClr val="404040"/>
                          </a:solidFill>
                          <a:latin typeface="Calibri"/>
                          <a:ea typeface="ＭＳ 明朝"/>
                          <a:cs typeface="Times New Roman"/>
                        </a:rPr>
                        <a:t>+33%</a:t>
                      </a:r>
                      <a:endParaRPr lang="en-GB" sz="1400" b="1" dirty="0">
                        <a:latin typeface="Calibri"/>
                        <a:ea typeface="ＭＳ 明朝"/>
                        <a:cs typeface="Times New Roman"/>
                      </a:endParaRPr>
                    </a:p>
                  </a:txBody>
                  <a:tcPr marL="68580" marR="68580" marT="0" marB="0">
                    <a:lnL>
                      <a:noFill/>
                    </a:lnL>
                    <a:lnR>
                      <a:noFill/>
                    </a:lnR>
                    <a:lnT>
                      <a:noFill/>
                    </a:lnT>
                    <a:lnB>
                      <a:noFill/>
                    </a:lnB>
                    <a:solidFill>
                      <a:srgbClr val="CCC0D9"/>
                    </a:solidFill>
                  </a:tcPr>
                </a:tc>
              </a:tr>
              <a:tr h="292911">
                <a:tc>
                  <a:txBody>
                    <a:bodyPr/>
                    <a:lstStyle/>
                    <a:p>
                      <a:pPr>
                        <a:lnSpc>
                          <a:spcPct val="115000"/>
                        </a:lnSpc>
                        <a:spcAft>
                          <a:spcPts val="0"/>
                        </a:spcAft>
                      </a:pPr>
                      <a:r>
                        <a:rPr lang="en-GB" sz="1400" b="1" dirty="0">
                          <a:solidFill>
                            <a:srgbClr val="404040"/>
                          </a:solidFill>
                          <a:latin typeface="Calibri"/>
                          <a:ea typeface="ＭＳ 明朝"/>
                          <a:cs typeface="Times New Roman"/>
                        </a:rPr>
                        <a:t>TOTAL</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657</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678</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c>
                  <a:txBody>
                    <a:bodyPr/>
                    <a:lstStyle/>
                    <a:p>
                      <a:pPr>
                        <a:lnSpc>
                          <a:spcPct val="115000"/>
                        </a:lnSpc>
                        <a:spcAft>
                          <a:spcPts val="0"/>
                        </a:spcAft>
                      </a:pPr>
                      <a:r>
                        <a:rPr lang="en-GB" sz="1400" b="1" dirty="0" smtClean="0">
                          <a:solidFill>
                            <a:srgbClr val="404040"/>
                          </a:solidFill>
                          <a:latin typeface="Calibri"/>
                          <a:ea typeface="ＭＳ 明朝"/>
                          <a:cs typeface="Times New Roman"/>
                        </a:rPr>
                        <a:t>+3%</a:t>
                      </a:r>
                      <a:endParaRPr lang="en-GB" sz="1400" b="1" dirty="0">
                        <a:latin typeface="Calibri"/>
                        <a:ea typeface="ＭＳ 明朝"/>
                        <a:cs typeface="Times New Roman"/>
                      </a:endParaRPr>
                    </a:p>
                  </a:txBody>
                  <a:tcPr marL="68580" marR="68580" marT="0" marB="0">
                    <a:lnL>
                      <a:noFill/>
                    </a:lnL>
                    <a:lnR>
                      <a:noFill/>
                    </a:lnR>
                    <a:lnT>
                      <a:noFill/>
                    </a:lnT>
                    <a:lnB>
                      <a:noFill/>
                    </a:lnB>
                    <a:solidFill>
                      <a:srgbClr val="F2F2F2"/>
                    </a:solidFill>
                  </a:tcPr>
                </a:tc>
              </a:tr>
            </a:tbl>
          </a:graphicData>
        </a:graphic>
      </p:graphicFrame>
      <p:sp>
        <p:nvSpPr>
          <p:cNvPr id="3993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fontScale="90000"/>
          </a:bodyPr>
          <a:lstStyle/>
          <a:p>
            <a:r>
              <a:rPr lang="en-GB" sz="4000" dirty="0" smtClean="0">
                <a:solidFill>
                  <a:schemeClr val="accent4">
                    <a:lumMod val="60000"/>
                    <a:lumOff val="40000"/>
                  </a:schemeClr>
                </a:solidFill>
              </a:rPr>
              <a:t>More bank branch and building society closures will follow</a:t>
            </a:r>
            <a:endParaRPr lang="en-GB" sz="40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fontScale="92500" lnSpcReduction="10000"/>
          </a:bodyPr>
          <a:lstStyle/>
          <a:p>
            <a:endParaRPr lang="en-GB" sz="2800" dirty="0" smtClean="0"/>
          </a:p>
          <a:p>
            <a:pPr>
              <a:buFont typeface="Wingdings" pitchFamily="2" charset="2"/>
              <a:buChar char="§"/>
            </a:pPr>
            <a:r>
              <a:rPr lang="en-GB" sz="2800" dirty="0" smtClean="0"/>
              <a:t>Cash will be dispensed via ATMs, the fall in cheque use (and roll-out of cheque imaging), plus the growth in online and </a:t>
            </a:r>
            <a:r>
              <a:rPr lang="en-GB" sz="2800" dirty="0" err="1" smtClean="0"/>
              <a:t>smartphone</a:t>
            </a:r>
            <a:r>
              <a:rPr lang="en-GB" sz="2800" dirty="0" smtClean="0"/>
              <a:t> banking means far fewer bank deposits will be made, while most automated payments will be set up online or over the phone, not in a branch </a:t>
            </a:r>
          </a:p>
          <a:p>
            <a:pPr>
              <a:buFont typeface="Wingdings" pitchFamily="2" charset="2"/>
              <a:buChar char="§"/>
            </a:pPr>
            <a:r>
              <a:rPr lang="en-GB" sz="2800" dirty="0" smtClean="0"/>
              <a:t>Banks will continue to close expensive high street premises as footfall continues to decline – in 2016 branches had an average of 71 visits per day (down 30% since 2011). This is expected to fall to 51 per day by 2021.</a:t>
            </a:r>
          </a:p>
          <a:p>
            <a:pPr>
              <a:buFont typeface="Wingdings" pitchFamily="2" charset="2"/>
              <a:buChar char="§"/>
            </a:pPr>
            <a:r>
              <a:rPr lang="en-GB" sz="2800" dirty="0" smtClean="0"/>
              <a:t>Over half of all UK bank branches have been lost in the last 25 years and this trend will continue.</a:t>
            </a:r>
          </a:p>
          <a:p>
            <a:endParaRPr lang="en-GB" sz="2800" dirty="0" smtClean="0"/>
          </a:p>
          <a:p>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smtClean="0">
                <a:solidFill>
                  <a:schemeClr val="accent4">
                    <a:lumMod val="60000"/>
                    <a:lumOff val="40000"/>
                  </a:schemeClr>
                </a:solidFill>
              </a:rPr>
              <a:t>Demographic change will lead to big increases in the population aged 80+ </a:t>
            </a:r>
            <a:endParaRPr lang="en-GB" sz="40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fontScale="92500" lnSpcReduction="20000"/>
          </a:bodyPr>
          <a:lstStyle/>
          <a:p>
            <a:endParaRPr lang="en-GB" sz="3000" dirty="0" smtClean="0"/>
          </a:p>
          <a:p>
            <a:pPr>
              <a:buFont typeface="Wingdings" pitchFamily="2" charset="2"/>
              <a:buChar char="§"/>
            </a:pPr>
            <a:r>
              <a:rPr lang="en-GB" sz="3000" dirty="0" smtClean="0"/>
              <a:t>The number of people aged 80+ will rise from the current level of 3 million to 5 million by 2030, of whom 1 million will be over 90. </a:t>
            </a:r>
          </a:p>
          <a:p>
            <a:pPr>
              <a:buFont typeface="Wingdings" pitchFamily="2" charset="2"/>
              <a:buChar char="§"/>
            </a:pPr>
            <a:r>
              <a:rPr lang="en-GB" sz="3000" dirty="0" smtClean="0"/>
              <a:t>While one in every 21 people was aged 80 or over in 2014, this will increase to 1 in 14 by 2030 and 1 in 12 by 2039.</a:t>
            </a:r>
          </a:p>
          <a:p>
            <a:pPr>
              <a:buFont typeface="Wingdings" pitchFamily="2" charset="2"/>
              <a:buChar char="§"/>
            </a:pPr>
            <a:r>
              <a:rPr lang="en-GB" sz="3000" dirty="0" smtClean="0"/>
              <a:t>People will also have more years living with a limiting illness or disability – current estimates are that men will have around 8 and women around 10 years.</a:t>
            </a:r>
          </a:p>
          <a:p>
            <a:pPr>
              <a:buFont typeface="Wingdings" pitchFamily="2" charset="2"/>
              <a:buChar char="§"/>
            </a:pPr>
            <a:r>
              <a:rPr lang="en-GB" sz="3000" dirty="0" smtClean="0"/>
              <a:t>The number of health conditions older people need to manage increases with age: at age 80-84 two condition is most common, by 90-94 it is five.</a:t>
            </a:r>
          </a:p>
          <a:p>
            <a:endParaRPr lang="en-GB" sz="30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1800" b="1" dirty="0" smtClean="0"/>
              <a:t>Health issues affecting older people with carer support</a:t>
            </a:r>
            <a:endParaRPr lang="en-GB" sz="1800" b="1" dirty="0"/>
          </a:p>
        </p:txBody>
      </p:sp>
      <p:pic>
        <p:nvPicPr>
          <p:cNvPr id="44034" name="Picture 2"/>
          <p:cNvPicPr>
            <a:picLocks noChangeAspect="1" noChangeArrowheads="1"/>
          </p:cNvPicPr>
          <p:nvPr/>
        </p:nvPicPr>
        <p:blipFill>
          <a:blip r:embed="rId2" cstate="print"/>
          <a:srcRect/>
          <a:stretch>
            <a:fillRect/>
          </a:stretch>
        </p:blipFill>
        <p:spPr bwMode="auto">
          <a:xfrm>
            <a:off x="2051720" y="908720"/>
            <a:ext cx="4876800" cy="5507831"/>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dirty="0" smtClean="0"/>
              <a:t>What does this mean for financial exclusion – the inability, difficulty or reluctance to access mainstream financial services?</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Factors driving financial exclusion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pPr>
              <a:buNone/>
            </a:pPr>
            <a:r>
              <a:rPr lang="en-GB" sz="2800" dirty="0" smtClean="0"/>
              <a:t>The Older Population</a:t>
            </a:r>
          </a:p>
          <a:p>
            <a:pPr>
              <a:buFont typeface="Wingdings" pitchFamily="2" charset="2"/>
              <a:buChar char="§"/>
            </a:pPr>
            <a:r>
              <a:rPr lang="en-GB" sz="2800" dirty="0" smtClean="0"/>
              <a:t>Digital exclusion – only 9% bank online, </a:t>
            </a:r>
            <a:r>
              <a:rPr lang="en-GB" sz="2800" dirty="0" err="1" smtClean="0"/>
              <a:t>smartphone</a:t>
            </a:r>
            <a:r>
              <a:rPr lang="en-GB" sz="2800" dirty="0" smtClean="0"/>
              <a:t> banking minimal and overall use of internet is low</a:t>
            </a:r>
          </a:p>
          <a:p>
            <a:pPr>
              <a:buFont typeface="Wingdings" pitchFamily="2" charset="2"/>
              <a:buChar char="§"/>
            </a:pPr>
            <a:r>
              <a:rPr lang="en-GB" sz="2800" dirty="0" smtClean="0"/>
              <a:t>High reliance on cash for small payments or for re-</a:t>
            </a:r>
            <a:r>
              <a:rPr lang="en-GB" sz="2800" dirty="0" err="1" smtClean="0"/>
              <a:t>imbursing</a:t>
            </a:r>
            <a:r>
              <a:rPr lang="en-GB" sz="2800" dirty="0" smtClean="0"/>
              <a:t> those doing work or shopping for them, as well as using cash as a key budgeting tool</a:t>
            </a:r>
          </a:p>
          <a:p>
            <a:pPr>
              <a:buFont typeface="Wingdings" pitchFamily="2" charset="2"/>
              <a:buChar char="§"/>
            </a:pPr>
            <a:r>
              <a:rPr lang="en-GB" sz="2800" dirty="0" smtClean="0"/>
              <a:t>High valuation of face-to-face contact – want to deal with people not machines</a:t>
            </a:r>
          </a:p>
          <a:p>
            <a:pPr>
              <a:buFont typeface="Wingdings" pitchFamily="2" charset="2"/>
              <a:buChar char="§"/>
            </a:pPr>
            <a:r>
              <a:rPr lang="en-GB" sz="2800" dirty="0" smtClean="0"/>
              <a:t>Fear of theft, fraud and scams – online and at ATMs</a:t>
            </a:r>
          </a:p>
          <a:p>
            <a:pPr>
              <a:buFont typeface="Wingdings" pitchFamily="2" charset="2"/>
              <a:buChar char="§"/>
            </a:pPr>
            <a:r>
              <a:rPr lang="en-GB" sz="2800" dirty="0" smtClean="0"/>
              <a:t>Physical and cognitive barriers to use of technology</a:t>
            </a:r>
          </a:p>
          <a:p>
            <a:pPr>
              <a:buFont typeface="Wingdings" pitchFamily="2" charset="2"/>
              <a:buChar char="§"/>
            </a:pPr>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Factors driving financial exclusion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lnSpcReduction="10000"/>
          </a:bodyPr>
          <a:lstStyle/>
          <a:p>
            <a:pPr>
              <a:buNone/>
            </a:pPr>
            <a:r>
              <a:rPr lang="en-GB" sz="2800" dirty="0" smtClean="0"/>
              <a:t>Wider Social Trends</a:t>
            </a:r>
          </a:p>
          <a:p>
            <a:pPr>
              <a:buFont typeface="Wingdings" pitchFamily="2" charset="2"/>
              <a:buChar char="§"/>
            </a:pPr>
            <a:r>
              <a:rPr lang="en-GB" sz="2800" dirty="0" smtClean="0"/>
              <a:t>Change from physical to virtual banking:</a:t>
            </a:r>
          </a:p>
          <a:p>
            <a:pPr>
              <a:buNone/>
            </a:pPr>
            <a:r>
              <a:rPr lang="en-GB" sz="1800" i="1" dirty="0" smtClean="0"/>
              <a:t>	“Do you know what our busiest bank branch is in the UK? It’s our mobile app on the 7.15am train to Paddington.”   </a:t>
            </a:r>
            <a:r>
              <a:rPr lang="en-GB" sz="1800" dirty="0" smtClean="0"/>
              <a:t>Chief executive of major British bank.</a:t>
            </a:r>
          </a:p>
          <a:p>
            <a:pPr>
              <a:buFont typeface="Wingdings" pitchFamily="2" charset="2"/>
              <a:buChar char="§"/>
            </a:pPr>
            <a:r>
              <a:rPr lang="en-GB" sz="2800" dirty="0" smtClean="0"/>
              <a:t>More people living longer, and with longer periods of disability/incapacity</a:t>
            </a:r>
          </a:p>
          <a:p>
            <a:pPr>
              <a:buFont typeface="Wingdings" pitchFamily="2" charset="2"/>
              <a:buChar char="§"/>
            </a:pPr>
            <a:r>
              <a:rPr lang="en-GB" sz="2800" dirty="0" smtClean="0"/>
              <a:t>High valuation on continuing to live independently – 59% of those aged 85 or more live alone; just 16% live in residential or nursing homes</a:t>
            </a:r>
          </a:p>
          <a:p>
            <a:pPr>
              <a:buFont typeface="Wingdings" pitchFamily="2" charset="2"/>
              <a:buChar char="§"/>
            </a:pPr>
            <a:r>
              <a:rPr lang="en-GB" sz="2800" dirty="0" smtClean="0"/>
              <a:t>Reduction in social care support will lead to increased reliance on family and other informal carers where this is available</a:t>
            </a:r>
          </a:p>
          <a:p>
            <a:pPr>
              <a:buFont typeface="Wingdings" pitchFamily="2" charset="2"/>
              <a:buChar char="§"/>
            </a:pPr>
            <a:endParaRPr lang="en-GB" sz="1800" i="1"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GB" sz="1000" i="1" dirty="0" smtClean="0"/>
          </a:p>
          <a:p>
            <a:pPr algn="ctr">
              <a:buNone/>
            </a:pPr>
            <a:r>
              <a:rPr lang="en-GB" sz="4400" i="1" dirty="0" smtClean="0"/>
              <a:t>‘They always say the old people are going to die and it won’t be a problem, but there’s always new ones coming up’</a:t>
            </a:r>
          </a:p>
          <a:p>
            <a:endParaRPr lang="en-GB" dirty="0" smtClean="0"/>
          </a:p>
          <a:p>
            <a:pPr algn="ctr">
              <a:buNone/>
            </a:pPr>
            <a:r>
              <a:rPr lang="en-GB" altLang="ja-JP" sz="1600" dirty="0" smtClean="0">
                <a:latin typeface="Calibri" pitchFamily="34" charset="0"/>
                <a:ea typeface="Times New Roman" pitchFamily="18" charset="0"/>
                <a:cs typeface="Times New Roman" pitchFamily="18" charset="0"/>
              </a:rPr>
              <a:t>Age UK (2011) </a:t>
            </a:r>
            <a:r>
              <a:rPr lang="en-GB" altLang="ja-JP" sz="1600" i="1" dirty="0" smtClean="0">
                <a:latin typeface="Calibri" pitchFamily="34" charset="0"/>
                <a:ea typeface="Times New Roman" pitchFamily="18" charset="0"/>
                <a:cs typeface="Times New Roman" pitchFamily="18" charset="0"/>
              </a:rPr>
              <a:t>The Way We Pay: Payment Systems and Financial Inclusion</a:t>
            </a:r>
            <a:r>
              <a:rPr lang="en-GB" sz="1600" dirty="0" smtClean="0"/>
              <a:t>.</a:t>
            </a:r>
          </a:p>
          <a:p>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dirty="0" smtClean="0">
                <a:solidFill>
                  <a:schemeClr val="accent4">
                    <a:lumMod val="60000"/>
                    <a:lumOff val="40000"/>
                  </a:schemeClr>
                </a:solidFill>
              </a:rPr>
              <a:t>Is this a cohort issue or an age issue?</a:t>
            </a:r>
            <a:endParaRPr lang="en-GB" sz="4000" dirty="0">
              <a:solidFill>
                <a:schemeClr val="accent4">
                  <a:lumMod val="60000"/>
                  <a:lumOff val="40000"/>
                </a:schemeClr>
              </a:solidFill>
            </a:endParaRPr>
          </a:p>
        </p:txBody>
      </p:sp>
      <p:sp>
        <p:nvSpPr>
          <p:cNvPr id="3" name="Content Placeholder 2"/>
          <p:cNvSpPr>
            <a:spLocks noGrp="1"/>
          </p:cNvSpPr>
          <p:nvPr>
            <p:ph idx="1"/>
          </p:nvPr>
        </p:nvSpPr>
        <p:spPr/>
        <p:txBody>
          <a:bodyPr>
            <a:normAutofit/>
          </a:bodyPr>
          <a:lstStyle/>
          <a:p>
            <a:pPr>
              <a:buFont typeface="Wingdings" pitchFamily="2" charset="2"/>
              <a:buChar char="§"/>
            </a:pPr>
            <a:r>
              <a:rPr lang="en-GB" sz="2400" dirty="0" smtClean="0"/>
              <a:t>Will future generations of the older old – the ‘new ones coming up’ – have skills acquired earlier in life in internet and mobile banking and a lifelong familiarity with ATMs, contactless and </a:t>
            </a:r>
            <a:r>
              <a:rPr lang="en-GB" sz="2400" dirty="0" err="1" smtClean="0"/>
              <a:t>cashback</a:t>
            </a:r>
            <a:r>
              <a:rPr lang="en-GB" sz="2400" dirty="0" smtClean="0"/>
              <a:t> that mean their experience of older age will be different?</a:t>
            </a:r>
          </a:p>
          <a:p>
            <a:pPr algn="ctr">
              <a:buNone/>
            </a:pPr>
            <a:r>
              <a:rPr lang="en-GB" sz="2400" dirty="0" smtClean="0"/>
              <a:t>or</a:t>
            </a:r>
          </a:p>
          <a:p>
            <a:pPr>
              <a:buFont typeface="Wingdings" pitchFamily="2" charset="2"/>
              <a:buChar char="§"/>
            </a:pPr>
            <a:endParaRPr lang="en-GB" sz="800" dirty="0" smtClean="0"/>
          </a:p>
          <a:p>
            <a:pPr>
              <a:buFont typeface="Wingdings" pitchFamily="2" charset="2"/>
              <a:buChar char="§"/>
            </a:pPr>
            <a:r>
              <a:rPr lang="en-GB" sz="2400" dirty="0" smtClean="0"/>
              <a:t>Are there issues that mean their needs from the banking sector in carrying out day-to-day financial transactions will </a:t>
            </a:r>
            <a:r>
              <a:rPr lang="en-GB" sz="2400" i="1" dirty="0" smtClean="0"/>
              <a:t>always</a:t>
            </a:r>
            <a:r>
              <a:rPr lang="en-GB" sz="2400" dirty="0" smtClean="0"/>
              <a:t> differ from the needs of younger age groups due to the nature of the ageing process itself?</a:t>
            </a:r>
          </a:p>
          <a:p>
            <a:endParaRPr lang="en-GB" sz="2400" dirty="0" smtClean="0"/>
          </a:p>
          <a:p>
            <a:endParaRPr lang="en-GB" sz="2400" dirty="0" smtClean="0"/>
          </a:p>
          <a:p>
            <a:endParaRPr lang="en-GB" sz="2800" dirty="0"/>
          </a:p>
          <a:p>
            <a:pPr>
              <a:buNone/>
            </a:pP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Cohort Effect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pPr>
              <a:buNone/>
            </a:pPr>
            <a:r>
              <a:rPr lang="en-GB" sz="2800" dirty="0" smtClean="0"/>
              <a:t>Take-up of technology higher in younger old</a:t>
            </a:r>
          </a:p>
          <a:p>
            <a:pPr>
              <a:buFont typeface="Wingdings" pitchFamily="2" charset="2"/>
              <a:buChar char="§"/>
            </a:pPr>
            <a:r>
              <a:rPr lang="en-GB" sz="2800" dirty="0" err="1" smtClean="0"/>
              <a:t>Ofcom</a:t>
            </a:r>
            <a:r>
              <a:rPr lang="en-GB" sz="2800" dirty="0" smtClean="0"/>
              <a:t> data show that 11% of those aged 75+ use internet banking, with this rising to one-third of 65-74 year olds and nearly half of 55-64 year olds</a:t>
            </a:r>
          </a:p>
          <a:p>
            <a:pPr>
              <a:buFont typeface="Wingdings" pitchFamily="2" charset="2"/>
              <a:buChar char="§"/>
            </a:pPr>
            <a:r>
              <a:rPr lang="en-GB" sz="2800" dirty="0" smtClean="0"/>
              <a:t>In our study 53% of people aged 85+ were prepared to use ATMs, rising to 77% of 80-84 year olds</a:t>
            </a:r>
          </a:p>
          <a:p>
            <a:pPr>
              <a:buFont typeface="Wingdings" pitchFamily="2" charset="2"/>
              <a:buChar char="§"/>
            </a:pPr>
            <a:r>
              <a:rPr lang="en-GB" sz="2800" dirty="0" smtClean="0"/>
              <a:t>With rates of use of technology increasing all the time, clearly new cohorts of much older people will have much greater familiarity with tools for remote or virtual banking</a:t>
            </a:r>
          </a:p>
          <a:p>
            <a:pPr>
              <a:buFont typeface="Wingdings" pitchFamily="2" charset="2"/>
              <a:buChar char="§"/>
            </a:pPr>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Evolution not revolution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pPr>
              <a:buNone/>
            </a:pPr>
            <a:r>
              <a:rPr lang="en-GB" sz="2800" dirty="0" smtClean="0"/>
              <a:t>The pace of change is slow</a:t>
            </a:r>
          </a:p>
          <a:p>
            <a:pPr>
              <a:buFont typeface="Wingdings" pitchFamily="2" charset="2"/>
              <a:buChar char="§"/>
            </a:pPr>
            <a:r>
              <a:rPr lang="en-GB" sz="2800" dirty="0" smtClean="0"/>
              <a:t>One million people will be over the age of 90 in 2030 and they are </a:t>
            </a:r>
            <a:r>
              <a:rPr lang="en-GB" sz="2800" i="1" dirty="0" smtClean="0"/>
              <a:t>already</a:t>
            </a:r>
            <a:r>
              <a:rPr lang="en-GB" sz="2800" dirty="0" smtClean="0"/>
              <a:t> at least 75</a:t>
            </a:r>
          </a:p>
          <a:p>
            <a:pPr>
              <a:buFont typeface="Wingdings" pitchFamily="2" charset="2"/>
              <a:buChar char="§"/>
            </a:pPr>
            <a:r>
              <a:rPr lang="en-GB" sz="2800" dirty="0" err="1" smtClean="0"/>
              <a:t>Ofcom</a:t>
            </a:r>
            <a:r>
              <a:rPr lang="en-GB" sz="2800" dirty="0" smtClean="0"/>
              <a:t> data show that only 3% of those aged 75+ who don’t have the internet intend to change</a:t>
            </a:r>
          </a:p>
          <a:p>
            <a:pPr>
              <a:buNone/>
            </a:pPr>
            <a:endParaRPr lang="en-GB" sz="2800" dirty="0" smtClean="0"/>
          </a:p>
          <a:p>
            <a:pPr lvl="1">
              <a:buNone/>
            </a:pPr>
            <a:r>
              <a:rPr lang="en-GB" dirty="0" smtClean="0"/>
              <a:t>Age UK’s forward projections of internet use led them to conclude that,</a:t>
            </a:r>
          </a:p>
          <a:p>
            <a:pPr>
              <a:buNone/>
            </a:pPr>
            <a:endParaRPr lang="en-GB" sz="800" dirty="0" smtClean="0"/>
          </a:p>
          <a:p>
            <a:pPr lvl="1">
              <a:buNone/>
            </a:pPr>
            <a:r>
              <a:rPr lang="en-GB" sz="2000" i="1" dirty="0" smtClean="0"/>
              <a:t>‘achieving the goal of getting the vast majority of the population online is unlikely to happen in the first half of the 21</a:t>
            </a:r>
            <a:r>
              <a:rPr lang="en-GB" sz="2000" i="1" baseline="30000" dirty="0" smtClean="0"/>
              <a:t>st</a:t>
            </a:r>
            <a:r>
              <a:rPr lang="en-GB" sz="2000" i="1" dirty="0" smtClean="0"/>
              <a:t> Century’</a:t>
            </a:r>
          </a:p>
          <a:p>
            <a:pPr>
              <a:buFont typeface="Wingdings" pitchFamily="2" charset="2"/>
              <a:buChar char="§"/>
            </a:pPr>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20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64096"/>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Age Effect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052736"/>
            <a:ext cx="8229600" cy="5400600"/>
          </a:xfrm>
        </p:spPr>
        <p:txBody>
          <a:bodyPr>
            <a:normAutofit fontScale="70000" lnSpcReduction="20000"/>
          </a:bodyPr>
          <a:lstStyle/>
          <a:p>
            <a:pPr>
              <a:buNone/>
            </a:pPr>
            <a:r>
              <a:rPr lang="en-GB" sz="3400" dirty="0" smtClean="0"/>
              <a:t>Other factors may counteract cohort effect</a:t>
            </a:r>
          </a:p>
          <a:p>
            <a:pPr>
              <a:buFont typeface="Wingdings" pitchFamily="2" charset="2"/>
              <a:buChar char="§"/>
            </a:pPr>
            <a:r>
              <a:rPr lang="en-GB" sz="3400" dirty="0" smtClean="0"/>
              <a:t>Cognitive change/Dementia: Even those who are adept at using technology in their 50s and 60s may at a certain  point become less capable of these sorts of tasks, more likely to make mistakes or be more anxious about it</a:t>
            </a:r>
          </a:p>
          <a:p>
            <a:pPr>
              <a:buFont typeface="Wingdings" pitchFamily="2" charset="2"/>
              <a:buChar char="§"/>
            </a:pPr>
            <a:r>
              <a:rPr lang="en-GB" sz="3400" dirty="0" smtClean="0"/>
              <a:t>Vulnerability to scams and fraud, partly due to cognitive change or inexperience, but also because old are deliberately targeted – may expose them to greater risk using online/phone than traditional methods based on cash</a:t>
            </a:r>
          </a:p>
          <a:p>
            <a:pPr>
              <a:buFont typeface="Wingdings" pitchFamily="2" charset="2"/>
              <a:buChar char="§"/>
            </a:pPr>
            <a:r>
              <a:rPr lang="en-GB" sz="3400" dirty="0" smtClean="0"/>
              <a:t>Sensory and physical barriers – macular degeneration, loss of mobility/arthritis etc. may mean using self-operated technology becomes too much of a challenge</a:t>
            </a:r>
          </a:p>
          <a:p>
            <a:pPr>
              <a:buFont typeface="Wingdings" pitchFamily="2" charset="2"/>
              <a:buChar char="§"/>
            </a:pPr>
            <a:r>
              <a:rPr lang="en-GB" sz="3400" dirty="0" smtClean="0"/>
              <a:t>Social contact highly valued and important for well-being – older people likely to continue to want to shop and bank face-to-face even though they have technology to do otherwise</a:t>
            </a:r>
          </a:p>
          <a:p>
            <a:pPr>
              <a:buFont typeface="Wingdings" pitchFamily="2" charset="2"/>
              <a:buChar char="§"/>
            </a:pPr>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Conclusion </a:t>
            </a:r>
            <a:br>
              <a:rPr lang="en-GB" sz="4000" dirty="0" smtClean="0">
                <a:solidFill>
                  <a:schemeClr val="accent4">
                    <a:lumMod val="60000"/>
                    <a:lumOff val="40000"/>
                  </a:schemeClr>
                </a:solidFill>
              </a:rPr>
            </a:br>
            <a:r>
              <a:rPr lang="en-GB" sz="4000" dirty="0" smtClean="0">
                <a:solidFill>
                  <a:schemeClr val="accent4">
                    <a:lumMod val="60000"/>
                    <a:lumOff val="40000"/>
                  </a:schemeClr>
                </a:solidFill>
              </a:rPr>
              <a:t/>
            </a:r>
            <a:br>
              <a:rPr lang="en-GB" sz="4000" dirty="0" smtClean="0">
                <a:solidFill>
                  <a:schemeClr val="accent4">
                    <a:lumMod val="60000"/>
                    <a:lumOff val="40000"/>
                  </a:schemeClr>
                </a:solidFill>
              </a:rPr>
            </a:br>
            <a:endParaRPr lang="en-GB" sz="31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pPr lvl="1">
              <a:buNone/>
            </a:pPr>
            <a:r>
              <a:rPr lang="en-GB" dirty="0" smtClean="0"/>
              <a:t>Our report concludes, therefore, that,</a:t>
            </a:r>
          </a:p>
          <a:p>
            <a:pPr>
              <a:buNone/>
            </a:pPr>
            <a:endParaRPr lang="en-GB" sz="800" dirty="0" smtClean="0"/>
          </a:p>
          <a:p>
            <a:pPr lvl="1">
              <a:buNone/>
            </a:pPr>
            <a:r>
              <a:rPr lang="en-GB" sz="2000" i="1" dirty="0" smtClean="0"/>
              <a:t>    </a:t>
            </a:r>
            <a:r>
              <a:rPr lang="en-GB" sz="2400" i="1" dirty="0" smtClean="0"/>
              <a:t>‘the confluence of radical change in the banking infrastructure with longer periods of multiple health-related disability at the end of people’s lives, combined with older people’s inclination to seek straightforward, safe and familiar ways of doing things and to maintain social, ‘non-machine’ forms of contact, risks creating a significant tranche of people in the very oldest age groups who will, unless new solutions are found, become financially excluded as they age.’</a:t>
            </a:r>
          </a:p>
          <a:p>
            <a:pPr lvl="1">
              <a:buNone/>
            </a:pPr>
            <a:endParaRPr lang="en-GB" sz="1600" i="1" dirty="0" smtClean="0"/>
          </a:p>
          <a:p>
            <a:pPr lvl="1">
              <a:buNone/>
            </a:pPr>
            <a:r>
              <a:rPr lang="en-GB" sz="1600" baseline="30000" dirty="0" smtClean="0"/>
              <a:t>The Finance Foundation (2016) </a:t>
            </a:r>
            <a:r>
              <a:rPr lang="en-GB" sz="1600" i="1" baseline="30000" dirty="0" smtClean="0"/>
              <a:t>“When I’m 84”. Locking the Door on the Older Old: the Challenge Facing Britain’s Banks, p.62.</a:t>
            </a:r>
            <a:r>
              <a:rPr lang="en-GB" sz="1600" i="1" dirty="0" smtClean="0"/>
              <a:t> </a:t>
            </a:r>
            <a:endParaRPr lang="en-GB" sz="1600" dirty="0" smtClean="0"/>
          </a:p>
          <a:p>
            <a:endParaRPr lang="en-GB" sz="2400" dirty="0" smtClean="0"/>
          </a:p>
          <a:p>
            <a:endParaRPr lang="en-GB" sz="2400" dirty="0" smtClean="0"/>
          </a:p>
          <a:p>
            <a:endParaRPr lang="en-GB"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dirty="0" smtClean="0"/>
              <a:t>What could be done to mitigate this risk?</a:t>
            </a:r>
            <a:endParaRPr lang="en-GB"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fontScale="90000"/>
          </a:bodyPr>
          <a:lstStyle/>
          <a:p>
            <a:r>
              <a:rPr lang="en-GB" sz="4000" dirty="0" smtClean="0">
                <a:solidFill>
                  <a:schemeClr val="accent4">
                    <a:lumMod val="60000"/>
                    <a:lumOff val="40000"/>
                  </a:schemeClr>
                </a:solidFill>
              </a:rPr>
              <a:t>Changes that would support older people</a:t>
            </a:r>
            <a:endParaRPr lang="en-GB" sz="40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040560"/>
          </a:xfrm>
        </p:spPr>
        <p:txBody>
          <a:bodyPr>
            <a:normAutofit/>
          </a:bodyPr>
          <a:lstStyle/>
          <a:p>
            <a:endParaRPr lang="en-GB" sz="2800" dirty="0" smtClean="0"/>
          </a:p>
          <a:p>
            <a:pPr>
              <a:buFont typeface="Wingdings" pitchFamily="2" charset="2"/>
              <a:buChar char="§"/>
            </a:pPr>
            <a:r>
              <a:rPr lang="en-GB" sz="2800" dirty="0" smtClean="0"/>
              <a:t>Re-modelling and re-design of technology and practice to be age-inclusive</a:t>
            </a:r>
          </a:p>
          <a:p>
            <a:pPr>
              <a:buFont typeface="Wingdings" pitchFamily="2" charset="2"/>
              <a:buChar char="§"/>
            </a:pPr>
            <a:r>
              <a:rPr lang="en-GB" sz="2800" dirty="0" smtClean="0"/>
              <a:t>Securing a physical infrastructure to support continuing access to services</a:t>
            </a:r>
          </a:p>
          <a:p>
            <a:pPr>
              <a:buFont typeface="Wingdings" pitchFamily="2" charset="2"/>
              <a:buChar char="§"/>
            </a:pPr>
            <a:r>
              <a:rPr lang="en-GB" sz="2800" dirty="0" smtClean="0"/>
              <a:t>Building a stronger partnership between the industry, older people and their carers</a:t>
            </a:r>
          </a:p>
          <a:p>
            <a:pPr>
              <a:buFont typeface="Wingdings" pitchFamily="2" charset="2"/>
              <a:buChar char="§"/>
            </a:pPr>
            <a:r>
              <a:rPr lang="en-GB" sz="2800" dirty="0" smtClean="0"/>
              <a:t>Embedding age-proofing within government and the industry, and changing regulatory focus</a:t>
            </a:r>
          </a:p>
          <a:p>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solidFill>
                  <a:schemeClr val="accent4">
                    <a:lumMod val="60000"/>
                    <a:lumOff val="40000"/>
                  </a:schemeClr>
                </a:solidFill>
              </a:rPr>
              <a:t>What is the policy response required?</a:t>
            </a:r>
            <a:endParaRPr lang="en-GB" sz="3200" dirty="0">
              <a:solidFill>
                <a:schemeClr val="accent4">
                  <a:lumMod val="60000"/>
                  <a:lumOff val="40000"/>
                </a:schemeClr>
              </a:solidFill>
            </a:endParaRPr>
          </a:p>
        </p:txBody>
      </p:sp>
      <p:sp>
        <p:nvSpPr>
          <p:cNvPr id="3" name="Content Placeholder 2"/>
          <p:cNvSpPr>
            <a:spLocks noGrp="1"/>
          </p:cNvSpPr>
          <p:nvPr>
            <p:ph idx="1"/>
          </p:nvPr>
        </p:nvSpPr>
        <p:spPr>
          <a:xfrm>
            <a:off x="457200" y="1268760"/>
            <a:ext cx="8229600" cy="5184576"/>
          </a:xfrm>
        </p:spPr>
        <p:txBody>
          <a:bodyPr>
            <a:normAutofit fontScale="92500"/>
          </a:bodyPr>
          <a:lstStyle/>
          <a:p>
            <a:pPr>
              <a:buFont typeface="Wingdings" pitchFamily="2" charset="2"/>
              <a:buChar char="§"/>
            </a:pPr>
            <a:r>
              <a:rPr lang="en-GB" sz="2800" b="1" dirty="0" smtClean="0"/>
              <a:t>Legal and regulatory framework</a:t>
            </a:r>
          </a:p>
          <a:p>
            <a:pPr>
              <a:buFont typeface="Wingdings" pitchFamily="2" charset="2"/>
              <a:buChar char="Ø"/>
            </a:pPr>
            <a:r>
              <a:rPr lang="en-GB" sz="2400" b="1" dirty="0" smtClean="0"/>
              <a:t>Age proofing</a:t>
            </a:r>
            <a:r>
              <a:rPr lang="en-GB" sz="2400" dirty="0" smtClean="0"/>
              <a:t> and champions for financial inclusion</a:t>
            </a:r>
          </a:p>
          <a:p>
            <a:pPr>
              <a:buFont typeface="Wingdings" pitchFamily="2" charset="2"/>
              <a:buChar char="Ø"/>
            </a:pPr>
            <a:r>
              <a:rPr lang="en-GB" sz="2400" dirty="0" smtClean="0"/>
              <a:t>Issues around </a:t>
            </a:r>
            <a:r>
              <a:rPr lang="en-GB" sz="2400" b="1" dirty="0" smtClean="0"/>
              <a:t>age discrimination </a:t>
            </a:r>
            <a:r>
              <a:rPr lang="en-GB" sz="2400" dirty="0" smtClean="0"/>
              <a:t>exemption for financial services</a:t>
            </a:r>
          </a:p>
          <a:p>
            <a:pPr>
              <a:buFont typeface="Wingdings" pitchFamily="2" charset="2"/>
              <a:buChar char="Ø"/>
            </a:pPr>
            <a:r>
              <a:rPr lang="en-GB" sz="2400" dirty="0" smtClean="0"/>
              <a:t>What role might FCA take in </a:t>
            </a:r>
            <a:r>
              <a:rPr lang="en-GB" sz="2400" b="1" dirty="0" smtClean="0"/>
              <a:t>supporting inclusive services</a:t>
            </a:r>
            <a:r>
              <a:rPr lang="en-GB" sz="2400" dirty="0" smtClean="0"/>
              <a:t>?</a:t>
            </a:r>
          </a:p>
          <a:p>
            <a:pPr>
              <a:buNone/>
            </a:pPr>
            <a:endParaRPr lang="en-GB" sz="2000" dirty="0" smtClean="0"/>
          </a:p>
          <a:p>
            <a:pPr>
              <a:buFont typeface="Wingdings" pitchFamily="2" charset="2"/>
              <a:buChar char="§"/>
            </a:pPr>
            <a:r>
              <a:rPr lang="en-GB" sz="2800" b="1" dirty="0" smtClean="0"/>
              <a:t>Age-appropriate design and practice</a:t>
            </a:r>
          </a:p>
          <a:p>
            <a:pPr>
              <a:buFont typeface="Wingdings" pitchFamily="2" charset="2"/>
              <a:buChar char="Ø"/>
            </a:pPr>
            <a:r>
              <a:rPr lang="en-GB" sz="2400" dirty="0" smtClean="0"/>
              <a:t>Incentivise </a:t>
            </a:r>
            <a:r>
              <a:rPr lang="en-GB" sz="2400" b="1" dirty="0" smtClean="0"/>
              <a:t>age-friendly design</a:t>
            </a:r>
            <a:r>
              <a:rPr lang="en-GB" sz="2400" dirty="0" smtClean="0"/>
              <a:t> of products, services and technology</a:t>
            </a:r>
          </a:p>
          <a:p>
            <a:pPr>
              <a:buFont typeface="Wingdings" pitchFamily="2" charset="2"/>
              <a:buChar char="Ø"/>
            </a:pPr>
            <a:r>
              <a:rPr lang="en-GB" sz="2400" dirty="0" smtClean="0"/>
              <a:t>Government and industry to work to develop new ideas, provide safe spaces to innovate and leverage </a:t>
            </a:r>
            <a:r>
              <a:rPr lang="en-GB" sz="2400" b="1" dirty="0" smtClean="0"/>
              <a:t>intelligent technology to support older people</a:t>
            </a:r>
            <a:r>
              <a:rPr lang="en-GB" sz="2400" dirty="0" smtClean="0"/>
              <a:t> in their home – e.g. voice activated screens</a:t>
            </a:r>
          </a:p>
          <a:p>
            <a:pPr>
              <a:buFont typeface="Wingdings" pitchFamily="2" charset="2"/>
              <a:buChar char="Ø"/>
            </a:pPr>
            <a:r>
              <a:rPr lang="en-GB" sz="2400" dirty="0" smtClean="0"/>
              <a:t>Older people’s needs for </a:t>
            </a:r>
            <a:r>
              <a:rPr lang="en-GB" sz="2400" b="1" dirty="0" smtClean="0"/>
              <a:t>adapted spaces </a:t>
            </a:r>
            <a:r>
              <a:rPr lang="en-GB" sz="2400" dirty="0" smtClean="0"/>
              <a:t>to be designed in from the start as new physical infrastructure is planned</a:t>
            </a:r>
          </a:p>
          <a:p>
            <a:pPr>
              <a:buFont typeface="Wingdings" pitchFamily="2" charset="2"/>
              <a:buChar char="Ø"/>
            </a:pPr>
            <a:r>
              <a:rPr lang="en-GB" sz="2400" b="1" dirty="0" smtClean="0"/>
              <a:t>Training for staff </a:t>
            </a:r>
            <a:r>
              <a:rPr lang="en-GB" sz="2400" dirty="0" smtClean="0"/>
              <a:t>with public facing role in interacting effectively</a:t>
            </a:r>
          </a:p>
          <a:p>
            <a:pPr>
              <a:buFont typeface="Wingdings" pitchFamily="2" charset="2"/>
              <a:buChar char="§"/>
            </a:pPr>
            <a:endParaRPr lang="en-GB"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850106"/>
          </a:xfrm>
        </p:spPr>
        <p:txBody>
          <a:bodyPr>
            <a:normAutofit/>
          </a:bodyPr>
          <a:lstStyle/>
          <a:p>
            <a:r>
              <a:rPr lang="en-GB" sz="3200" dirty="0" smtClean="0">
                <a:solidFill>
                  <a:schemeClr val="accent4">
                    <a:lumMod val="60000"/>
                    <a:lumOff val="40000"/>
                  </a:schemeClr>
                </a:solidFill>
              </a:rPr>
              <a:t>What is the policy response required?</a:t>
            </a:r>
            <a:endParaRPr lang="en-GB" sz="3200" dirty="0">
              <a:solidFill>
                <a:schemeClr val="accent4">
                  <a:lumMod val="60000"/>
                  <a:lumOff val="40000"/>
                </a:schemeClr>
              </a:solidFill>
            </a:endParaRPr>
          </a:p>
        </p:txBody>
      </p:sp>
      <p:sp>
        <p:nvSpPr>
          <p:cNvPr id="6" name="Content Placeholder 5"/>
          <p:cNvSpPr>
            <a:spLocks noGrp="1"/>
          </p:cNvSpPr>
          <p:nvPr>
            <p:ph idx="1"/>
          </p:nvPr>
        </p:nvSpPr>
        <p:spPr>
          <a:xfrm>
            <a:off x="457200" y="1124744"/>
            <a:ext cx="8229600" cy="5472608"/>
          </a:xfrm>
        </p:spPr>
        <p:txBody>
          <a:bodyPr>
            <a:normAutofit fontScale="62500" lnSpcReduction="20000"/>
          </a:bodyPr>
          <a:lstStyle/>
          <a:p>
            <a:pPr>
              <a:buFont typeface="Wingdings" pitchFamily="2" charset="2"/>
              <a:buChar char="§"/>
            </a:pPr>
            <a:r>
              <a:rPr lang="en-GB" sz="3800" b="1" dirty="0" smtClean="0"/>
              <a:t>Maintaining a viable physical infrastructure </a:t>
            </a:r>
          </a:p>
          <a:p>
            <a:pPr>
              <a:buFont typeface="Wingdings" pitchFamily="2" charset="2"/>
              <a:buChar char="§"/>
            </a:pPr>
            <a:endParaRPr lang="en-GB" sz="1300" b="1" dirty="0" smtClean="0"/>
          </a:p>
          <a:p>
            <a:pPr>
              <a:buFont typeface="Wingdings" pitchFamily="2" charset="2"/>
              <a:buChar char="Ø"/>
            </a:pPr>
            <a:r>
              <a:rPr lang="en-GB" dirty="0" smtClean="0"/>
              <a:t>Commitment to </a:t>
            </a:r>
            <a:r>
              <a:rPr lang="en-GB" b="1" dirty="0" smtClean="0"/>
              <a:t>long-term funding of a national physical infrastru</a:t>
            </a:r>
            <a:r>
              <a:rPr lang="en-GB" dirty="0" smtClean="0"/>
              <a:t>cture providing face-to-face service for all customers who require it, to replace loss of bank branches – Post Office, shared branches or similar</a:t>
            </a:r>
          </a:p>
          <a:p>
            <a:pPr>
              <a:buFont typeface="Wingdings" pitchFamily="2" charset="2"/>
              <a:buChar char="Ø"/>
            </a:pPr>
            <a:r>
              <a:rPr lang="en-GB" dirty="0" smtClean="0"/>
              <a:t>Innovative ways to provide </a:t>
            </a:r>
            <a:r>
              <a:rPr lang="en-GB" b="1" dirty="0" smtClean="0"/>
              <a:t>services at home, including cash delivery </a:t>
            </a:r>
            <a:r>
              <a:rPr lang="en-GB" dirty="0" smtClean="0"/>
              <a:t>by post or with home deliveries, or home visits for specific purposes</a:t>
            </a:r>
          </a:p>
          <a:p>
            <a:pPr>
              <a:buFont typeface="Wingdings" pitchFamily="2" charset="2"/>
              <a:buChar char="Ø"/>
            </a:pPr>
            <a:r>
              <a:rPr lang="en-GB" dirty="0" smtClean="0"/>
              <a:t>New solutions for those with mobility challenges or in isolated communities – e.g. </a:t>
            </a:r>
            <a:r>
              <a:rPr lang="en-GB" b="1" dirty="0" smtClean="0"/>
              <a:t>pop up banking services in existing day facilities </a:t>
            </a:r>
            <a:r>
              <a:rPr lang="en-GB" dirty="0" smtClean="0"/>
              <a:t>used by older people, with transport provided as necessary. Funded on a preventative rationale.</a:t>
            </a:r>
          </a:p>
          <a:p>
            <a:pPr>
              <a:buFont typeface="Wingdings" pitchFamily="2" charset="2"/>
              <a:buChar char="Ø"/>
            </a:pPr>
            <a:endParaRPr lang="en-GB" sz="2900" dirty="0" smtClean="0"/>
          </a:p>
          <a:p>
            <a:pPr>
              <a:buFont typeface="Wingdings" pitchFamily="2" charset="2"/>
              <a:buChar char="§"/>
            </a:pPr>
            <a:r>
              <a:rPr lang="en-GB" sz="3800" b="1" dirty="0" smtClean="0"/>
              <a:t>Provision for delegation and support to families</a:t>
            </a:r>
          </a:p>
          <a:p>
            <a:pPr>
              <a:buFont typeface="Wingdings" pitchFamily="2" charset="2"/>
              <a:buChar char="§"/>
            </a:pPr>
            <a:endParaRPr lang="en-GB" sz="1300" b="1" dirty="0" smtClean="0"/>
          </a:p>
          <a:p>
            <a:pPr>
              <a:buFont typeface="Wingdings" pitchFamily="2" charset="2"/>
              <a:buChar char="Ø"/>
            </a:pPr>
            <a:r>
              <a:rPr lang="en-GB" dirty="0" smtClean="0"/>
              <a:t>Better </a:t>
            </a:r>
            <a:r>
              <a:rPr lang="en-GB" b="1" dirty="0" smtClean="0"/>
              <a:t>provision for limited delegation</a:t>
            </a:r>
            <a:r>
              <a:rPr lang="en-GB" dirty="0" smtClean="0"/>
              <a:t> without loss of control </a:t>
            </a:r>
          </a:p>
          <a:p>
            <a:pPr>
              <a:buFont typeface="Wingdings" pitchFamily="2" charset="2"/>
              <a:buChar char="Ø"/>
            </a:pPr>
            <a:r>
              <a:rPr lang="en-GB" dirty="0" smtClean="0"/>
              <a:t>Better signposting for relatives and </a:t>
            </a:r>
            <a:r>
              <a:rPr lang="en-GB" b="1" dirty="0" smtClean="0"/>
              <a:t>streamlined processes for taking control </a:t>
            </a:r>
            <a:r>
              <a:rPr lang="en-GB" dirty="0" smtClean="0"/>
              <a:t>when that becomes necessary</a:t>
            </a:r>
          </a:p>
          <a:p>
            <a:pPr>
              <a:buFont typeface="Wingdings" pitchFamily="2" charset="2"/>
              <a:buChar char="Ø"/>
            </a:pPr>
            <a:r>
              <a:rPr lang="en-GB" b="1" dirty="0" smtClean="0"/>
              <a:t>Better protection </a:t>
            </a:r>
            <a:r>
              <a:rPr lang="en-GB" dirty="0" smtClean="0"/>
              <a:t>when abuse, fraud or declining capabilities are leading to significant risk or detriment</a:t>
            </a:r>
          </a:p>
          <a:p>
            <a:pPr>
              <a:buFont typeface="Wingdings" pitchFamily="2" charset="2"/>
              <a:buChar char="Ø"/>
            </a:pPr>
            <a:endParaRPr lang="en-GB" sz="2900" dirty="0" smtClean="0"/>
          </a:p>
          <a:p>
            <a:pPr>
              <a:buFont typeface="Wingdings" pitchFamily="2" charset="2"/>
              <a:buChar char="Ø"/>
            </a:pPr>
            <a:endParaRPr lang="en-GB" sz="2900" dirty="0" smtClean="0"/>
          </a:p>
          <a:p>
            <a:pPr>
              <a:buNone/>
            </a:pPr>
            <a:endParaRPr lang="en-GB" sz="2400" dirty="0" smtClean="0"/>
          </a:p>
          <a:p>
            <a:pPr>
              <a:buNone/>
            </a:pPr>
            <a:endParaRPr lang="en-GB" sz="2400"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20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2000"/>
                                        <p:tgtEl>
                                          <p:spTgt spid="6">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fade">
                                      <p:cBhvr>
                                        <p:cTn id="37" dur="2000"/>
                                        <p:tgtEl>
                                          <p:spTgt spid="6">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2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a:t>
            </a:r>
            <a:endParaRPr lang="en-GB" dirty="0"/>
          </a:p>
        </p:txBody>
      </p:sp>
      <p:sp>
        <p:nvSpPr>
          <p:cNvPr id="3" name="Content Placeholder 2"/>
          <p:cNvSpPr>
            <a:spLocks noGrp="1"/>
          </p:cNvSpPr>
          <p:nvPr>
            <p:ph idx="1"/>
          </p:nvPr>
        </p:nvSpPr>
        <p:spPr/>
        <p:txBody>
          <a:bodyPr/>
          <a:lstStyle/>
          <a:p>
            <a:pPr algn="ctr">
              <a:buNone/>
            </a:pPr>
            <a:endParaRPr lang="en-GB" dirty="0" smtClean="0"/>
          </a:p>
          <a:p>
            <a:pPr algn="ctr">
              <a:buNone/>
            </a:pPr>
            <a:endParaRPr lang="en-GB" dirty="0" smtClean="0"/>
          </a:p>
          <a:p>
            <a:pPr algn="ctr">
              <a:buNone/>
            </a:pPr>
            <a:r>
              <a:rPr lang="en-GB" sz="8000" dirty="0" smtClean="0"/>
              <a:t>THE END</a:t>
            </a:r>
            <a:endParaRPr lang="en-GB" sz="8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200" dirty="0" smtClean="0">
                <a:solidFill>
                  <a:schemeClr val="accent4">
                    <a:lumMod val="60000"/>
                    <a:lumOff val="40000"/>
                  </a:schemeClr>
                </a:solidFill>
              </a:rPr>
              <a:t>Understanding and planning for future needs</a:t>
            </a:r>
            <a:endParaRPr lang="en-GB" sz="3200" dirty="0">
              <a:solidFill>
                <a:schemeClr val="accent4">
                  <a:lumMod val="60000"/>
                  <a:lumOff val="40000"/>
                </a:schemeClr>
              </a:solidFill>
            </a:endParaRPr>
          </a:p>
        </p:txBody>
      </p:sp>
      <p:sp>
        <p:nvSpPr>
          <p:cNvPr id="3" name="Content Placeholder 2"/>
          <p:cNvSpPr>
            <a:spLocks noGrp="1"/>
          </p:cNvSpPr>
          <p:nvPr>
            <p:ph idx="1"/>
          </p:nvPr>
        </p:nvSpPr>
        <p:spPr>
          <a:xfrm>
            <a:off x="457200" y="1124744"/>
            <a:ext cx="8229600" cy="5544616"/>
          </a:xfrm>
        </p:spPr>
        <p:txBody>
          <a:bodyPr>
            <a:normAutofit fontScale="55000" lnSpcReduction="20000"/>
          </a:bodyPr>
          <a:lstStyle/>
          <a:p>
            <a:pPr>
              <a:buFont typeface="Wingdings" pitchFamily="2" charset="2"/>
              <a:buChar char="Ø"/>
            </a:pPr>
            <a:r>
              <a:rPr lang="en-GB" sz="4400" dirty="0" smtClean="0"/>
              <a:t>All data collection and research on older people, including for official data, should in the future </a:t>
            </a:r>
            <a:r>
              <a:rPr lang="en-GB" sz="4400" b="1" dirty="0" smtClean="0"/>
              <a:t>include a separate category for those aged 80 and over</a:t>
            </a:r>
            <a:r>
              <a:rPr lang="en-GB" sz="4400" dirty="0" smtClean="0"/>
              <a:t>, ending the existing practice of lumping everyone over retirement age into a single category of “older people” despite the very different needs of the rapidly growing demographic of older old. </a:t>
            </a:r>
          </a:p>
          <a:p>
            <a:pPr>
              <a:buFont typeface="Wingdings" pitchFamily="2" charset="2"/>
              <a:buChar char="Ø"/>
            </a:pPr>
            <a:endParaRPr lang="en-GB" sz="4400" dirty="0" smtClean="0"/>
          </a:p>
          <a:p>
            <a:pPr>
              <a:buFont typeface="Wingdings" pitchFamily="2" charset="2"/>
              <a:buChar char="Ø"/>
            </a:pPr>
            <a:r>
              <a:rPr lang="en-GB" sz="4400" dirty="0" smtClean="0"/>
              <a:t>Research on the next generation of the older old – which might usefully focus on the large numbers of post-Second World War baby boomers now entering their 70s – should look at how they manage technology as they enter their 80s and 90s, including how they cope with developing physical and cognitive challenges, in order </a:t>
            </a:r>
            <a:r>
              <a:rPr lang="en-GB" sz="4400" b="1" dirty="0" smtClean="0"/>
              <a:t>to identify what the main challenges of ageing are for those who experienced the internet revolution in their mature years</a:t>
            </a:r>
            <a:r>
              <a:rPr lang="en-GB" sz="4400" dirty="0" smtClean="0"/>
              <a:t>,</a:t>
            </a:r>
            <a:r>
              <a:rPr lang="en-GB" sz="4400" b="1" dirty="0" smtClean="0"/>
              <a:t> </a:t>
            </a:r>
            <a:r>
              <a:rPr lang="en-GB" sz="4400" dirty="0" smtClean="0"/>
              <a:t>and how this might impact on their ability to remain financially included in a digital and increasingly cashless world.</a:t>
            </a:r>
          </a:p>
          <a:p>
            <a:pPr>
              <a:buNone/>
            </a:pPr>
            <a:endParaRPr lang="en-GB" sz="4400" dirty="0" smtClean="0"/>
          </a:p>
          <a:p>
            <a:pPr>
              <a:buNone/>
            </a:pPr>
            <a:endParaRPr lang="en-GB" sz="2800" dirty="0" smtClean="0"/>
          </a:p>
          <a:p>
            <a:pPr>
              <a:buNone/>
            </a:pPr>
            <a:endParaRPr lang="en-GB" sz="2800" dirty="0" smtClean="0">
              <a:solidFill>
                <a:schemeClr val="accent4">
                  <a:lumMod val="60000"/>
                  <a:lumOff val="40000"/>
                </a:schemeClr>
              </a:solidFill>
            </a:endParaRPr>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endParaRPr lang="en-GB" sz="2400" dirty="0" smtClean="0"/>
          </a:p>
          <a:p>
            <a:endParaRPr lang="en-GB" sz="2400" dirty="0" smtClean="0"/>
          </a:p>
          <a:p>
            <a:endParaRPr lang="en-GB" sz="2400" dirty="0" smtClean="0"/>
          </a:p>
          <a:p>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4257</TotalTime>
  <Words>3043</Words>
  <Application>Microsoft Office PowerPoint</Application>
  <PresentationFormat>On-screen Show (4:3)</PresentationFormat>
  <Paragraphs>361</Paragraphs>
  <Slides>43</Slides>
  <Notes>4</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The Finance Foundation</vt:lpstr>
      <vt:lpstr>The Finance Foundation</vt:lpstr>
      <vt:lpstr>Key People</vt:lpstr>
      <vt:lpstr>New Research – September 2016</vt:lpstr>
      <vt:lpstr>Structure of talk</vt:lpstr>
      <vt:lpstr>Researching the Older Old (80+)</vt:lpstr>
      <vt:lpstr>Research Objectives</vt:lpstr>
      <vt:lpstr>Methodology</vt:lpstr>
      <vt:lpstr>Areas covered – Older people interviews</vt:lpstr>
      <vt:lpstr>Areas covered – Carers online survey</vt:lpstr>
      <vt:lpstr>Financial Exclusion</vt:lpstr>
      <vt:lpstr>Key Findings</vt:lpstr>
      <vt:lpstr>  ...Older people use a variety of payment methods – cards in shops, direct debits for bills – but are also highly dependent on cash, with half drawing out cash at least weekly and 80% at least monthly....  </vt:lpstr>
      <vt:lpstr>...Cash is used as the main way of budgeting and keeping track of money for around half of those responding. Nearly two-thirds saw no need to use credit cards or were positively opposed to them....</vt:lpstr>
      <vt:lpstr>...87% never use the internet for financial transactions. Those who do are more often shopping – only 9% are banking online. Reasons for non-use include not having the internet and worries over fraud, making mistakes and an overriding preference for interacting with people...</vt:lpstr>
      <vt:lpstr>...More than a third either never use an ATM or avoid them as much as possible. The majority of those using ATMs only do so inside a bank/Post Office, with only one in five prepared to use them in the street...</vt:lpstr>
      <vt:lpstr>...Concerns about ATMs range from worries about privacy, fraud or theft, to physical capacity issues (stiff fingers, poor sight) and anxiety about making mistakes or being pressurised to be too quick...</vt:lpstr>
      <vt:lpstr>...Older people are concerned about branch closures, about privacy when getting out money and about their access to face-to-face support, all reflected in the changes they say they would like to see...</vt:lpstr>
      <vt:lpstr>...Carers get involved as older people get less physically capable (53%), more confused/anxious (24%) or experience bereavement (31%). Their support ranges from the routine to the much more heavily hands-on...</vt:lpstr>
      <vt:lpstr>...Carers report a wide range of tasks that older people struggle with, from understanding changes in their income/outgoings to comparing tariffs/interest rates to more serious issues of fraud...</vt:lpstr>
      <vt:lpstr>...Carers want better support and expert advice from banks in managing their role and in understanding how to take greater control as well as reassurance that older people are being protected from fraud, scams and mis-selling...</vt:lpstr>
      <vt:lpstr>Why is all this becoming such a problem?</vt:lpstr>
      <vt:lpstr> ...Rapid technological change has transformed how most of us carry out financial transactions – internet and smart phone banking and the explosion in online shopping is driving a shift to electronic transactions. Payments UK expect non-cash payments to exceed those in cash for the first time in 2016...  Consumer Payments: Average per adult per year (Payments UK) </vt:lpstr>
      <vt:lpstr>More bank branch and building society closures will follow</vt:lpstr>
      <vt:lpstr>Demographic change will lead to big increases in the population aged 80+ </vt:lpstr>
      <vt:lpstr>Health issues affecting older people with carer support</vt:lpstr>
      <vt:lpstr>What does this mean for financial exclusion – the inability, difficulty or reluctance to access mainstream financial services?</vt:lpstr>
      <vt:lpstr> Factors driving financial exclusion   </vt:lpstr>
      <vt:lpstr> Factors driving financial exclusion   </vt:lpstr>
      <vt:lpstr>Slide 30</vt:lpstr>
      <vt:lpstr>Is this a cohort issue or an age issue?</vt:lpstr>
      <vt:lpstr> Cohort Effect   </vt:lpstr>
      <vt:lpstr> Evolution not revolution   </vt:lpstr>
      <vt:lpstr> Age Effect   </vt:lpstr>
      <vt:lpstr> Conclusion   </vt:lpstr>
      <vt:lpstr>What could be done to mitigate this risk?</vt:lpstr>
      <vt:lpstr>Changes that would support older people</vt:lpstr>
      <vt:lpstr>What is the policy response required?</vt:lpstr>
      <vt:lpstr>What is the policy response required?</vt:lpstr>
      <vt:lpstr>Thank you!</vt:lpstr>
      <vt:lpstr>Slide 41</vt:lpstr>
      <vt:lpstr>Slide 42</vt:lpstr>
      <vt:lpstr>Understanding and planning for future needs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Finance Foundation</dc:title>
  <dc:creator>Hilary Cooper</dc:creator>
  <cp:lastModifiedBy>ToshibaUser</cp:lastModifiedBy>
  <cp:revision>254</cp:revision>
  <dcterms:created xsi:type="dcterms:W3CDTF">2016-03-08T15:07:02Z</dcterms:created>
  <dcterms:modified xsi:type="dcterms:W3CDTF">2016-11-04T13:51:19Z</dcterms:modified>
</cp:coreProperties>
</file>