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89" r:id="rId4"/>
    <p:sldId id="264" r:id="rId5"/>
    <p:sldId id="279" r:id="rId6"/>
    <p:sldId id="288" r:id="rId7"/>
    <p:sldId id="281" r:id="rId8"/>
    <p:sldId id="280" r:id="rId9"/>
    <p:sldId id="278" r:id="rId10"/>
    <p:sldId id="266" r:id="rId11"/>
    <p:sldId id="270" r:id="rId12"/>
    <p:sldId id="268" r:id="rId13"/>
    <p:sldId id="262" r:id="rId14"/>
    <p:sldId id="257" r:id="rId15"/>
    <p:sldId id="294" r:id="rId16"/>
    <p:sldId id="265" r:id="rId17"/>
    <p:sldId id="263" r:id="rId18"/>
    <p:sldId id="259" r:id="rId19"/>
    <p:sldId id="260" r:id="rId20"/>
    <p:sldId id="261" r:id="rId21"/>
    <p:sldId id="271" r:id="rId22"/>
    <p:sldId id="269" r:id="rId23"/>
    <p:sldId id="272" r:id="rId24"/>
    <p:sldId id="290" r:id="rId25"/>
    <p:sldId id="273" r:id="rId26"/>
    <p:sldId id="296" r:id="rId27"/>
    <p:sldId id="295" r:id="rId28"/>
    <p:sldId id="275" r:id="rId29"/>
    <p:sldId id="277" r:id="rId30"/>
    <p:sldId id="276" r:id="rId31"/>
    <p:sldId id="282" r:id="rId32"/>
    <p:sldId id="286" r:id="rId33"/>
    <p:sldId id="291" r:id="rId34"/>
    <p:sldId id="285" r:id="rId35"/>
    <p:sldId id="284"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2" d="100"/>
          <a:sy n="82" d="100"/>
        </p:scale>
        <p:origin x="1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he-sm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w.com/en/pay-up-or-put-it-off-europe-fails-to-treat-mental-health/a-56812344"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6222" y="869244"/>
            <a:ext cx="7812093" cy="2957689"/>
          </a:xfrm>
        </p:spPr>
        <p:txBody>
          <a:bodyPr/>
          <a:lstStyle/>
          <a:p>
            <a:pPr algn="ctr"/>
            <a:r>
              <a:rPr lang="bg-BG" sz="3600" b="1" dirty="0" err="1" smtClean="0"/>
              <a:t>Mental</a:t>
            </a:r>
            <a:r>
              <a:rPr lang="bg-BG" sz="3600" b="1" dirty="0" smtClean="0"/>
              <a:t> </a:t>
            </a:r>
            <a:r>
              <a:rPr lang="bg-BG" sz="3600" b="1" dirty="0" err="1"/>
              <a:t>health</a:t>
            </a:r>
            <a:r>
              <a:rPr lang="bg-BG" sz="3600" b="1" dirty="0"/>
              <a:t> </a:t>
            </a:r>
            <a:r>
              <a:rPr lang="bg-BG" sz="3600" b="1" dirty="0" err="1"/>
              <a:t>of</a:t>
            </a:r>
            <a:r>
              <a:rPr lang="bg-BG" sz="3600" b="1" dirty="0"/>
              <a:t> </a:t>
            </a:r>
            <a:r>
              <a:rPr lang="bg-BG" sz="3600" b="1" dirty="0" err="1"/>
              <a:t>aged</a:t>
            </a:r>
            <a:r>
              <a:rPr lang="bg-BG" sz="3600" b="1" dirty="0"/>
              <a:t> </a:t>
            </a:r>
            <a:r>
              <a:rPr lang="bg-BG" sz="3600" b="1" dirty="0" err="1"/>
              <a:t>people</a:t>
            </a:r>
            <a:r>
              <a:rPr lang="bg-BG" sz="3600" b="1" dirty="0"/>
              <a:t> </a:t>
            </a:r>
            <a:r>
              <a:rPr lang="bg-BG" sz="3600" b="1" dirty="0" err="1"/>
              <a:t>in</a:t>
            </a:r>
            <a:r>
              <a:rPr lang="bg-BG" sz="3600" b="1" dirty="0"/>
              <a:t> </a:t>
            </a:r>
            <a:r>
              <a:rPr lang="bg-BG" sz="3600" b="1" dirty="0" err="1"/>
              <a:t>Bulgaria</a:t>
            </a:r>
            <a:r>
              <a:rPr lang="bg-BG" sz="3600" b="1" dirty="0"/>
              <a:t> </a:t>
            </a:r>
            <a:r>
              <a:rPr lang="bg-BG" sz="3600" b="1" dirty="0" err="1"/>
              <a:t>during</a:t>
            </a:r>
            <a:r>
              <a:rPr lang="bg-BG" sz="3600" b="1" dirty="0"/>
              <a:t> </a:t>
            </a:r>
            <a:r>
              <a:rPr lang="bg-BG" sz="3600" b="1" dirty="0" err="1"/>
              <a:t>the</a:t>
            </a:r>
            <a:r>
              <a:rPr lang="bg-BG" sz="3600" b="1" dirty="0"/>
              <a:t> </a:t>
            </a:r>
            <a:r>
              <a:rPr lang="bg-BG" sz="3600" b="1" dirty="0" smtClean="0"/>
              <a:t>Covid-19</a:t>
            </a:r>
            <a:r>
              <a:rPr lang="en-US" sz="3600" b="1" dirty="0" smtClean="0"/>
              <a:t> pandemics</a:t>
            </a:r>
            <a:endParaRPr lang="bg-BG" sz="3600" dirty="0"/>
          </a:p>
        </p:txBody>
      </p:sp>
      <p:sp>
        <p:nvSpPr>
          <p:cNvPr id="3" name="Subtitle 2"/>
          <p:cNvSpPr>
            <a:spLocks noGrp="1"/>
          </p:cNvSpPr>
          <p:nvPr>
            <p:ph type="subTitle" idx="1"/>
          </p:nvPr>
        </p:nvSpPr>
        <p:spPr>
          <a:xfrm>
            <a:off x="3894667" y="4255911"/>
            <a:ext cx="4741333" cy="2359378"/>
          </a:xfrm>
        </p:spPr>
        <p:txBody>
          <a:bodyPr>
            <a:normAutofit fontScale="25000" lnSpcReduction="20000"/>
          </a:bodyPr>
          <a:lstStyle/>
          <a:p>
            <a:r>
              <a:rPr lang="bg-BG" sz="11200" dirty="0" smtClean="0"/>
              <a:t>Marta Sugareva</a:t>
            </a:r>
            <a:endParaRPr lang="en-US" sz="11200" dirty="0" smtClean="0"/>
          </a:p>
          <a:p>
            <a:r>
              <a:rPr lang="en-US" sz="7200" dirty="0" smtClean="0"/>
              <a:t>Professor of </a:t>
            </a:r>
            <a:r>
              <a:rPr lang="en-US" sz="7200" i="1" dirty="0" smtClean="0"/>
              <a:t>Statistics and Demography</a:t>
            </a:r>
          </a:p>
          <a:p>
            <a:r>
              <a:rPr lang="en-US" sz="8000" dirty="0" smtClean="0"/>
              <a:t>Plovdiv </a:t>
            </a:r>
            <a:r>
              <a:rPr lang="en-US" sz="8000" dirty="0" smtClean="0"/>
              <a:t>Univer</a:t>
            </a:r>
            <a:r>
              <a:rPr lang="en-US" sz="8000" dirty="0" smtClean="0"/>
              <a:t>si</a:t>
            </a:r>
            <a:r>
              <a:rPr lang="en-US" sz="8000" dirty="0" smtClean="0"/>
              <a:t>ty </a:t>
            </a:r>
            <a:r>
              <a:rPr lang="en-US" sz="8000" dirty="0" smtClean="0"/>
              <a:t>“</a:t>
            </a:r>
            <a:r>
              <a:rPr lang="en-US" sz="8000" dirty="0" err="1" smtClean="0"/>
              <a:t>Paisii</a:t>
            </a:r>
            <a:r>
              <a:rPr lang="en-US" sz="8000" dirty="0" smtClean="0"/>
              <a:t> </a:t>
            </a:r>
            <a:r>
              <a:rPr lang="en-US" sz="8000" dirty="0" err="1" smtClean="0"/>
              <a:t>Hilendarski</a:t>
            </a:r>
            <a:r>
              <a:rPr lang="en-US" sz="8000" dirty="0" smtClean="0"/>
              <a:t>”</a:t>
            </a:r>
            <a:endParaRPr lang="bg-BG" sz="8000" dirty="0" smtClean="0"/>
          </a:p>
          <a:p>
            <a:r>
              <a:rPr lang="bg-BG" sz="9600" dirty="0" smtClean="0"/>
              <a:t> </a:t>
            </a:r>
            <a:r>
              <a:rPr lang="bg-BG" sz="9600" dirty="0" err="1"/>
              <a:t>Bulgaria</a:t>
            </a:r>
            <a:endParaRPr lang="bg-BG" sz="9600" dirty="0"/>
          </a:p>
          <a:p>
            <a:r>
              <a:rPr lang="bg-BG" dirty="0"/>
              <a:t> </a:t>
            </a:r>
          </a:p>
        </p:txBody>
      </p:sp>
    </p:spTree>
    <p:extLst>
      <p:ext uri="{BB962C8B-B14F-4D97-AF65-F5344CB8AC3E}">
        <p14:creationId xmlns:p14="http://schemas.microsoft.com/office/powerpoint/2010/main" val="142486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5778" y="1218626"/>
            <a:ext cx="5846719" cy="5639374"/>
          </a:xfrm>
          <a:prstGeom prst="rect">
            <a:avLst/>
          </a:prstGeom>
        </p:spPr>
      </p:pic>
      <p:sp>
        <p:nvSpPr>
          <p:cNvPr id="3" name="Title 2"/>
          <p:cNvSpPr>
            <a:spLocks noGrp="1"/>
          </p:cNvSpPr>
          <p:nvPr>
            <p:ph type="title"/>
          </p:nvPr>
        </p:nvSpPr>
        <p:spPr>
          <a:xfrm>
            <a:off x="1309511" y="316090"/>
            <a:ext cx="8043513" cy="902534"/>
          </a:xfrm>
        </p:spPr>
        <p:txBody>
          <a:bodyPr>
            <a:noAutofit/>
          </a:bodyPr>
          <a:lstStyle/>
          <a:p>
            <a:pPr algn="ctr"/>
            <a:r>
              <a:rPr lang="en-US" sz="2000" dirty="0" smtClean="0">
                <a:solidFill>
                  <a:schemeClr val="tx1"/>
                </a:solidFill>
              </a:rPr>
              <a:t>Eastern Europe is most affected.</a:t>
            </a:r>
            <a:r>
              <a:rPr lang="en-US" sz="2000" dirty="0" smtClean="0"/>
              <a:t/>
            </a:r>
            <a:br>
              <a:rPr lang="en-US" sz="2000" dirty="0" smtClean="0"/>
            </a:br>
            <a:r>
              <a:rPr lang="en-US" sz="1600" dirty="0" smtClean="0"/>
              <a:t>Global </a:t>
            </a:r>
            <a:r>
              <a:rPr lang="en-US" sz="1600" dirty="0"/>
              <a:t>burden of disease attributable to mental and substance use disorders: findings from the Global Burden of Disease Study </a:t>
            </a:r>
            <a:r>
              <a:rPr lang="en-US" sz="1600" dirty="0" smtClean="0"/>
              <a:t>2010</a:t>
            </a:r>
            <a:r>
              <a:rPr lang="en-US" sz="2000" dirty="0"/>
              <a:t> (</a:t>
            </a:r>
            <a:r>
              <a:rPr lang="en-US" sz="1600" dirty="0"/>
              <a:t>The </a:t>
            </a:r>
            <a:r>
              <a:rPr lang="en-US" sz="1600" dirty="0" smtClean="0"/>
              <a:t>Lancet Journal) </a:t>
            </a:r>
            <a:endParaRPr lang="bg-BG" sz="1600" dirty="0"/>
          </a:p>
        </p:txBody>
      </p:sp>
      <p:sp>
        <p:nvSpPr>
          <p:cNvPr id="4" name="Content Placeholder 3"/>
          <p:cNvSpPr>
            <a:spLocks noGrp="1"/>
          </p:cNvSpPr>
          <p:nvPr>
            <p:ph idx="1"/>
          </p:nvPr>
        </p:nvSpPr>
        <p:spPr>
          <a:xfrm>
            <a:off x="1004711" y="1218625"/>
            <a:ext cx="8348312" cy="5639375"/>
          </a:xfrm>
        </p:spPr>
        <p:txBody>
          <a:bodyPr/>
          <a:lstStyle/>
          <a:p>
            <a:pPr marL="0" indent="0">
              <a:buNone/>
            </a:pPr>
            <a:endParaRPr lang="bg-BG" dirty="0"/>
          </a:p>
        </p:txBody>
      </p:sp>
      <p:sp>
        <p:nvSpPr>
          <p:cNvPr id="5" name="Rectangle 4"/>
          <p:cNvSpPr/>
          <p:nvPr/>
        </p:nvSpPr>
        <p:spPr>
          <a:xfrm>
            <a:off x="8152213" y="6585411"/>
            <a:ext cx="4019049" cy="369332"/>
          </a:xfrm>
          <a:prstGeom prst="rect">
            <a:avLst/>
          </a:prstGeom>
        </p:spPr>
        <p:txBody>
          <a:bodyPr wrap="none">
            <a:spAutoFit/>
          </a:bodyPr>
          <a:lstStyle/>
          <a:p>
            <a:r>
              <a:rPr lang="en-US" dirty="0" smtClean="0"/>
              <a:t>DALIs  </a:t>
            </a:r>
            <a:r>
              <a:rPr lang="en-US" dirty="0"/>
              <a:t>= disability-adjusted life </a:t>
            </a:r>
            <a:r>
              <a:rPr lang="en-US" dirty="0" smtClean="0"/>
              <a:t>years</a:t>
            </a:r>
            <a:endParaRPr lang="en-US" dirty="0"/>
          </a:p>
        </p:txBody>
      </p:sp>
    </p:spTree>
    <p:extLst>
      <p:ext uri="{BB962C8B-B14F-4D97-AF65-F5344CB8AC3E}">
        <p14:creationId xmlns:p14="http://schemas.microsoft.com/office/powerpoint/2010/main" val="221849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0578"/>
          </a:xfrm>
        </p:spPr>
        <p:txBody>
          <a:bodyPr>
            <a:normAutofit/>
          </a:bodyPr>
          <a:lstStyle/>
          <a:p>
            <a:r>
              <a:rPr lang="en-US" sz="2400" dirty="0" smtClean="0"/>
              <a:t>“DALY” (the measure from the previous slide) - meaning</a:t>
            </a:r>
            <a:endParaRPr lang="bg-BG" sz="2400" dirty="0"/>
          </a:p>
        </p:txBody>
      </p:sp>
      <p:sp>
        <p:nvSpPr>
          <p:cNvPr id="3" name="Content Placeholder 2"/>
          <p:cNvSpPr>
            <a:spLocks noGrp="1"/>
          </p:cNvSpPr>
          <p:nvPr>
            <p:ph idx="1"/>
          </p:nvPr>
        </p:nvSpPr>
        <p:spPr>
          <a:xfrm>
            <a:off x="677334" y="2160590"/>
            <a:ext cx="8596668" cy="2174344"/>
          </a:xfrm>
        </p:spPr>
        <p:txBody>
          <a:bodyPr/>
          <a:lstStyle/>
          <a:p>
            <a:r>
              <a:rPr lang="en-US" dirty="0" smtClean="0"/>
              <a:t>DALI  = disability-adjusted </a:t>
            </a:r>
            <a:r>
              <a:rPr lang="en-US" dirty="0"/>
              <a:t>life year</a:t>
            </a:r>
          </a:p>
          <a:p>
            <a:r>
              <a:rPr lang="en-US" dirty="0"/>
              <a:t>The overall burden of disease is assessed using the </a:t>
            </a:r>
            <a:r>
              <a:rPr lang="en-US" b="1" dirty="0"/>
              <a:t>disability-adjusted life year</a:t>
            </a:r>
            <a:r>
              <a:rPr lang="en-US" dirty="0"/>
              <a:t> (DALY), a time-based measure that combines years of life lost due to premature mortality (YLLs) and years of life lost due to time lived in states of less than full health, or years of healthy life lost due to disability (YLDs).</a:t>
            </a:r>
          </a:p>
        </p:txBody>
      </p:sp>
    </p:spTree>
    <p:extLst>
      <p:ext uri="{BB962C8B-B14F-4D97-AF65-F5344CB8AC3E}">
        <p14:creationId xmlns:p14="http://schemas.microsoft.com/office/powerpoint/2010/main" val="129926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609600"/>
            <a:ext cx="8570617" cy="1547446"/>
          </a:xfrm>
        </p:spPr>
        <p:txBody>
          <a:bodyPr>
            <a:normAutofit fontScale="90000"/>
          </a:bodyPr>
          <a:lstStyle/>
          <a:p>
            <a:r>
              <a:rPr lang="en-US" sz="2000" b="1" dirty="0" smtClean="0"/>
              <a:t>Eurostat: 7.2</a:t>
            </a:r>
            <a:r>
              <a:rPr lang="en-US" sz="2000" b="1" dirty="0"/>
              <a:t>% of people in the EU suffer from chronic </a:t>
            </a:r>
            <a:r>
              <a:rPr lang="en-US" sz="2000" b="1" dirty="0" smtClean="0"/>
              <a:t>depression.</a:t>
            </a:r>
            <a:br>
              <a:rPr lang="en-US" sz="2000" b="1" dirty="0" smtClean="0"/>
            </a:br>
            <a:r>
              <a:rPr lang="en-US" sz="2000" b="1" dirty="0"/>
              <a:t/>
            </a:r>
            <a:br>
              <a:rPr lang="en-US" sz="2000" b="1" dirty="0"/>
            </a:br>
            <a:r>
              <a:rPr lang="en-US" sz="2000" dirty="0" smtClean="0"/>
              <a:t>Bulgaria has a low level of reported chronic </a:t>
            </a:r>
            <a:r>
              <a:rPr lang="en-US" sz="2000" dirty="0" smtClean="0"/>
              <a:t>depression: about 2.5% of the population.)</a:t>
            </a:r>
            <a:r>
              <a:rPr lang="bg-BG" sz="2000" dirty="0" smtClean="0"/>
              <a:t/>
            </a:r>
            <a:br>
              <a:rPr lang="bg-BG" sz="2000" dirty="0" smtClean="0"/>
            </a:br>
            <a:r>
              <a:rPr lang="bg-BG" sz="2000" dirty="0"/>
              <a:t/>
            </a:r>
            <a:br>
              <a:rPr lang="bg-BG" sz="2000" dirty="0"/>
            </a:br>
            <a:r>
              <a:rPr lang="bg-BG" sz="2000" dirty="0" smtClean="0"/>
              <a:t/>
            </a:r>
            <a:br>
              <a:rPr lang="bg-BG" sz="2000" dirty="0" smtClean="0"/>
            </a:br>
            <a:endParaRPr lang="bg-BG" sz="2000" dirty="0"/>
          </a:p>
        </p:txBody>
      </p:sp>
      <p:pic>
        <p:nvPicPr>
          <p:cNvPr id="1026" name="Picture 2" descr="7.2% of people in the EU suffer from chronic depression - Products Eurostat  News - Eurosta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86541" y="2427916"/>
            <a:ext cx="6569356" cy="38814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82430" y="6309353"/>
            <a:ext cx="4993675" cy="369332"/>
          </a:xfrm>
          <a:prstGeom prst="rect">
            <a:avLst/>
          </a:prstGeom>
        </p:spPr>
        <p:txBody>
          <a:bodyPr wrap="none">
            <a:spAutoFit/>
          </a:bodyPr>
          <a:lstStyle/>
          <a:p>
            <a:r>
              <a:rPr lang="en-US" dirty="0">
                <a:solidFill>
                  <a:srgbClr val="0651C1"/>
                </a:solidFill>
                <a:latin typeface="roboto_condensedregular"/>
              </a:rPr>
              <a:t>European health interview survey (EHIS</a:t>
            </a:r>
            <a:r>
              <a:rPr lang="en-US" dirty="0" smtClean="0">
                <a:solidFill>
                  <a:srgbClr val="0651C1"/>
                </a:solidFill>
                <a:latin typeface="roboto_condensedregular"/>
              </a:rPr>
              <a:t>), 2019</a:t>
            </a:r>
            <a:endParaRPr lang="en-US" b="0" i="0" dirty="0">
              <a:solidFill>
                <a:srgbClr val="0651C1"/>
              </a:solidFill>
              <a:effectLst/>
              <a:latin typeface="roboto_condensedregular"/>
            </a:endParaRPr>
          </a:p>
        </p:txBody>
      </p:sp>
    </p:spTree>
    <p:extLst>
      <p:ext uri="{BB962C8B-B14F-4D97-AF65-F5344CB8AC3E}">
        <p14:creationId xmlns:p14="http://schemas.microsoft.com/office/powerpoint/2010/main" val="270407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022" y="-180623"/>
            <a:ext cx="4788131" cy="6858000"/>
          </a:xfrm>
          <a:prstGeom prst="rect">
            <a:avLst/>
          </a:prstGeom>
        </p:spPr>
      </p:pic>
      <p:sp>
        <p:nvSpPr>
          <p:cNvPr id="3" name="Rectangle 2"/>
          <p:cNvSpPr/>
          <p:nvPr/>
        </p:nvSpPr>
        <p:spPr>
          <a:xfrm>
            <a:off x="5758153" y="6313268"/>
            <a:ext cx="6096000" cy="461665"/>
          </a:xfrm>
          <a:prstGeom prst="rect">
            <a:avLst/>
          </a:prstGeom>
        </p:spPr>
        <p:txBody>
          <a:bodyPr>
            <a:spAutoFit/>
          </a:bodyPr>
          <a:lstStyle/>
          <a:p>
            <a:r>
              <a:rPr lang="en-US" sz="1200" dirty="0"/>
              <a:t>https://www.dw.com/en/pay-up-or-put-it-off-europe-fails-to-treat-mental-health/a-56812344</a:t>
            </a:r>
            <a:endParaRPr lang="bg-BG" sz="1200" dirty="0"/>
          </a:p>
        </p:txBody>
      </p:sp>
      <p:sp>
        <p:nvSpPr>
          <p:cNvPr id="5" name="Content Placeholder 4"/>
          <p:cNvSpPr>
            <a:spLocks noGrp="1"/>
          </p:cNvSpPr>
          <p:nvPr>
            <p:ph idx="1"/>
          </p:nvPr>
        </p:nvSpPr>
        <p:spPr>
          <a:xfrm>
            <a:off x="5994400" y="4447823"/>
            <a:ext cx="3674714" cy="903110"/>
          </a:xfrm>
        </p:spPr>
        <p:txBody>
          <a:bodyPr>
            <a:noAutofit/>
          </a:bodyPr>
          <a:lstStyle/>
          <a:p>
            <a:r>
              <a:rPr lang="en-US" dirty="0" smtClean="0"/>
              <a:t>Bulgaria (3.6%) is in the middle group - slightly below the EU middle of 4.2%.</a:t>
            </a:r>
            <a:endParaRPr lang="bg-BG" dirty="0"/>
          </a:p>
        </p:txBody>
      </p:sp>
    </p:spTree>
    <p:extLst>
      <p:ext uri="{BB962C8B-B14F-4D97-AF65-F5344CB8AC3E}">
        <p14:creationId xmlns:p14="http://schemas.microsoft.com/office/powerpoint/2010/main" val="101454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395112"/>
            <a:ext cx="7303911" cy="771846"/>
          </a:xfrm>
        </p:spPr>
        <p:txBody>
          <a:bodyPr>
            <a:normAutofit fontScale="90000"/>
          </a:bodyPr>
          <a:lstStyle/>
          <a:p>
            <a:r>
              <a:rPr lang="en-US" dirty="0" smtClean="0"/>
              <a:t>Cost of mental health  in EU countries</a:t>
            </a:r>
            <a:endParaRPr lang="bg-BG" dirty="0"/>
          </a:p>
        </p:txBody>
      </p:sp>
      <p:pic>
        <p:nvPicPr>
          <p:cNvPr id="3074" name="Picture 2" descr="What is the mental health of Europeans like? | World Economic For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404024"/>
            <a:ext cx="6107289" cy="500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36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68" y="5509845"/>
            <a:ext cx="7914125" cy="500185"/>
          </a:xfrm>
        </p:spPr>
        <p:txBody>
          <a:bodyPr>
            <a:normAutofit/>
          </a:bodyPr>
          <a:lstStyle/>
          <a:p>
            <a:r>
              <a:rPr lang="en-US" sz="1400" dirty="0"/>
              <a:t>https://www.dw.com/en/pay-up-or-put-it-off-europe-fails-to-treat-mental-health/a-56812344</a:t>
            </a:r>
            <a:endParaRPr lang="bg-BG" sz="1400" dirty="0"/>
          </a:p>
        </p:txBody>
      </p:sp>
      <p:sp>
        <p:nvSpPr>
          <p:cNvPr id="3" name="Content Placeholder 2"/>
          <p:cNvSpPr>
            <a:spLocks noGrp="1"/>
          </p:cNvSpPr>
          <p:nvPr>
            <p:ph idx="1"/>
          </p:nvPr>
        </p:nvSpPr>
        <p:spPr>
          <a:xfrm>
            <a:off x="1019908" y="1711568"/>
            <a:ext cx="8207202" cy="3212123"/>
          </a:xfrm>
        </p:spPr>
        <p:txBody>
          <a:bodyPr/>
          <a:lstStyle/>
          <a:p>
            <a:r>
              <a:rPr lang="en-US" dirty="0" smtClean="0"/>
              <a:t>"There are three main problems: stigma, waiting times and user fees," said Marcin </a:t>
            </a:r>
            <a:r>
              <a:rPr lang="en-US" dirty="0" err="1" smtClean="0"/>
              <a:t>Rodzinka</a:t>
            </a:r>
            <a:r>
              <a:rPr lang="en-US" dirty="0" smtClean="0"/>
              <a:t>, a spokesperson for NGO </a:t>
            </a:r>
            <a:r>
              <a:rPr lang="en-US" dirty="0" smtClean="0">
                <a:hlinkClick r:id="rId2"/>
              </a:rPr>
              <a:t>Mental Health Europe,</a:t>
            </a:r>
            <a:r>
              <a:rPr lang="en-US" dirty="0" smtClean="0"/>
              <a:t> which advises EU organizations on policy. The 2017 European Commission report backs this up. </a:t>
            </a:r>
          </a:p>
          <a:p>
            <a:r>
              <a:rPr lang="en-US" dirty="0" smtClean="0"/>
              <a:t> "There is a lot of shame and fear associated with the idea of going to a psychiatrist," said Maria, who visits a psychotherapist in Romania and asked not to reveal her real name. "No one talks about it openly, so no one knows what to expect from an appointment with the psychiatrist. No one wants to be labeled as crazy."</a:t>
            </a:r>
            <a:endParaRPr lang="en-US" dirty="0"/>
          </a:p>
        </p:txBody>
      </p:sp>
    </p:spTree>
    <p:extLst>
      <p:ext uri="{BB962C8B-B14F-4D97-AF65-F5344CB8AC3E}">
        <p14:creationId xmlns:p14="http://schemas.microsoft.com/office/powerpoint/2010/main" val="72077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age is a prerequisite for worsening health status</a:t>
            </a:r>
            <a:endParaRPr lang="bg-BG" dirty="0"/>
          </a:p>
        </p:txBody>
      </p:sp>
      <p:sp>
        <p:nvSpPr>
          <p:cNvPr id="3" name="Content Placeholder 2"/>
          <p:cNvSpPr>
            <a:spLocks noGrp="1"/>
          </p:cNvSpPr>
          <p:nvPr>
            <p:ph idx="1"/>
          </p:nvPr>
        </p:nvSpPr>
        <p:spPr>
          <a:xfrm>
            <a:off x="541867" y="2194455"/>
            <a:ext cx="8596668" cy="3880773"/>
          </a:xfrm>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the biological level, ageing results from the impact of the accumulation of a wide variety of molecular and cellular damage over time. This leads to a gradual </a:t>
            </a:r>
            <a:r>
              <a:rPr lang="en-US" sz="2400" b="1" dirty="0">
                <a:latin typeface="Times New Roman" panose="02020603050405020304" pitchFamily="18" charset="0"/>
                <a:cs typeface="Times New Roman" panose="02020603050405020304" pitchFamily="18" charset="0"/>
              </a:rPr>
              <a:t>decrease in physical and mental capacity</a:t>
            </a:r>
            <a:r>
              <a:rPr lang="en-US" sz="2400" dirty="0">
                <a:latin typeface="Times New Roman" panose="02020603050405020304" pitchFamily="18" charset="0"/>
                <a:cs typeface="Times New Roman" panose="02020603050405020304" pitchFamily="18" charset="0"/>
              </a:rPr>
              <a:t>, a growing risk of disease and ultimately death. These changes are neither linear nor consistent, and </a:t>
            </a:r>
            <a:r>
              <a:rPr lang="en-US" sz="2400" b="1" dirty="0">
                <a:latin typeface="Times New Roman" panose="02020603050405020304" pitchFamily="18" charset="0"/>
                <a:cs typeface="Times New Roman" panose="02020603050405020304" pitchFamily="18" charset="0"/>
              </a:rPr>
              <a:t>they are only loosely associated with a person’s age in years</a:t>
            </a:r>
            <a:r>
              <a:rPr lang="en-US" sz="2400" dirty="0">
                <a:latin typeface="Times New Roman" panose="02020603050405020304" pitchFamily="18" charset="0"/>
                <a:cs typeface="Times New Roman" panose="02020603050405020304" pitchFamily="18" charset="0"/>
              </a:rPr>
              <a:t>. The diversity seen in older age is not random. Beyond biological changes, ageing is often associated with other </a:t>
            </a:r>
            <a:r>
              <a:rPr lang="en-US" sz="2400" b="1" dirty="0">
                <a:latin typeface="Times New Roman" panose="02020603050405020304" pitchFamily="18" charset="0"/>
                <a:cs typeface="Times New Roman" panose="02020603050405020304" pitchFamily="18" charset="0"/>
              </a:rPr>
              <a:t>life transitions</a:t>
            </a:r>
            <a:r>
              <a:rPr lang="en-US" sz="2400" dirty="0">
                <a:latin typeface="Times New Roman" panose="02020603050405020304" pitchFamily="18" charset="0"/>
                <a:cs typeface="Times New Roman" panose="02020603050405020304" pitchFamily="18" charset="0"/>
              </a:rPr>
              <a:t> such as </a:t>
            </a:r>
            <a:r>
              <a:rPr lang="en-US" sz="2400" b="1" dirty="0">
                <a:latin typeface="Times New Roman" panose="02020603050405020304" pitchFamily="18" charset="0"/>
                <a:cs typeface="Times New Roman" panose="02020603050405020304" pitchFamily="18" charset="0"/>
              </a:rPr>
              <a:t>retirement</a:t>
            </a:r>
            <a:r>
              <a:rPr lang="en-US" sz="2400" dirty="0">
                <a:latin typeface="Times New Roman" panose="02020603050405020304" pitchFamily="18" charset="0"/>
                <a:cs typeface="Times New Roman" panose="02020603050405020304" pitchFamily="18" charset="0"/>
              </a:rPr>
              <a:t>, relocation to more appropriate housing and the death of friends and partners.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1400" dirty="0" smtClean="0">
                <a:latin typeface="Times New Roman" panose="02020603050405020304" pitchFamily="18" charset="0"/>
                <a:cs typeface="Times New Roman" panose="02020603050405020304" pitchFamily="18" charset="0"/>
              </a:rPr>
              <a:t>						(https</a:t>
            </a:r>
            <a:r>
              <a:rPr lang="en-US" sz="1400" dirty="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www.who.int/news-room/fact-sheets/detail/ageing-and-health)</a:t>
            </a:r>
            <a:endParaRPr lang="en-US" sz="1400" dirty="0">
              <a:latin typeface="Times New Roman" panose="02020603050405020304" pitchFamily="18" charset="0"/>
              <a:cs typeface="Times New Roman" panose="02020603050405020304" pitchFamily="18" charset="0"/>
            </a:endParaRPr>
          </a:p>
          <a:p>
            <a:endParaRPr lang="bg-B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241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689" y="214489"/>
            <a:ext cx="7953022" cy="1016000"/>
          </a:xfrm>
        </p:spPr>
        <p:txBody>
          <a:bodyPr>
            <a:normAutofit fontScale="90000"/>
          </a:bodyPr>
          <a:lstStyle/>
          <a:p>
            <a:r>
              <a:rPr lang="en-US" dirty="0" smtClean="0"/>
              <a:t>The impact of the Covid-19 pandemic</a:t>
            </a:r>
            <a:r>
              <a:rPr lang="bg-BG" dirty="0" smtClean="0"/>
              <a:t> </a:t>
            </a:r>
            <a:r>
              <a:rPr lang="en-US" dirty="0" smtClean="0"/>
              <a:t>on mental health</a:t>
            </a:r>
            <a:endParaRPr lang="bg-BG" dirty="0"/>
          </a:p>
        </p:txBody>
      </p:sp>
      <p:pic>
        <p:nvPicPr>
          <p:cNvPr id="4098" name="Picture 2" descr="Chart: The Enormous Mental Health Impact of Covid-19 | Statis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1543" y="1434042"/>
            <a:ext cx="504825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9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15022" cy="1467556"/>
          </a:xfrm>
        </p:spPr>
        <p:txBody>
          <a:bodyPr>
            <a:normAutofit fontScale="90000"/>
          </a:bodyPr>
          <a:lstStyle/>
          <a:p>
            <a:r>
              <a:rPr lang="en-US" dirty="0" smtClean="0"/>
              <a:t>We believe that a great part of mental disorders in Bulgaria are not diagnosed, especially in old age</a:t>
            </a:r>
            <a:endParaRPr lang="bg-BG" dirty="0"/>
          </a:p>
        </p:txBody>
      </p:sp>
      <p:sp>
        <p:nvSpPr>
          <p:cNvPr id="3" name="Content Placeholder 2"/>
          <p:cNvSpPr>
            <a:spLocks noGrp="1"/>
          </p:cNvSpPr>
          <p:nvPr>
            <p:ph idx="1"/>
          </p:nvPr>
        </p:nvSpPr>
        <p:spPr>
          <a:xfrm>
            <a:off x="677334" y="2634723"/>
            <a:ext cx="8596668" cy="2400122"/>
          </a:xfrm>
        </p:spPr>
        <p:txBody>
          <a:bodyPr/>
          <a:lstStyle/>
          <a:p>
            <a:r>
              <a:rPr lang="en-US" dirty="0" smtClean="0"/>
              <a:t>There is a social stigma on mental disorders.</a:t>
            </a:r>
          </a:p>
          <a:p>
            <a:r>
              <a:rPr lang="en-US" dirty="0" smtClean="0"/>
              <a:t>The health care system is lacking specialists and proper financing, especially what concerns the mental health diseases. They are underestimated, and often discriminated.</a:t>
            </a:r>
          </a:p>
          <a:p>
            <a:r>
              <a:rPr lang="en-US" dirty="0" smtClean="0"/>
              <a:t>Old people usually lack financial resources as to prevent mental health problems.</a:t>
            </a:r>
            <a:endParaRPr lang="bg-BG" dirty="0"/>
          </a:p>
        </p:txBody>
      </p:sp>
    </p:spTree>
    <p:extLst>
      <p:ext uri="{BB962C8B-B14F-4D97-AF65-F5344CB8AC3E}">
        <p14:creationId xmlns:p14="http://schemas.microsoft.com/office/powerpoint/2010/main" val="393825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y up or put it off: Europe fails to treat mental health | Science |  In-depth reporting on science and technology | DW | 10.03.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8" y="78154"/>
            <a:ext cx="5739270" cy="60830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51022" y="6350000"/>
            <a:ext cx="6096000" cy="646331"/>
          </a:xfrm>
          <a:prstGeom prst="rect">
            <a:avLst/>
          </a:prstGeom>
        </p:spPr>
        <p:txBody>
          <a:bodyPr>
            <a:spAutoFit/>
          </a:bodyPr>
          <a:lstStyle/>
          <a:p>
            <a:r>
              <a:rPr lang="en-US" dirty="0">
                <a:hlinkClick r:id="rId3"/>
              </a:rPr>
              <a:t>https://</a:t>
            </a:r>
            <a:r>
              <a:rPr lang="en-US" dirty="0" smtClean="0">
                <a:hlinkClick r:id="rId3"/>
              </a:rPr>
              <a:t>www.dw.com/en/pay-up-or-put-it-off-europe-fails-to-treat-mental-health/a-56812344</a:t>
            </a:r>
            <a:r>
              <a:rPr lang="en-US" dirty="0" smtClean="0"/>
              <a:t> - </a:t>
            </a:r>
            <a:r>
              <a:rPr lang="bg-BG" dirty="0" smtClean="0"/>
              <a:t>10.03.2021</a:t>
            </a:r>
            <a:endParaRPr lang="bg-BG" dirty="0"/>
          </a:p>
        </p:txBody>
      </p:sp>
      <p:sp>
        <p:nvSpPr>
          <p:cNvPr id="4" name="Rectangle 3"/>
          <p:cNvSpPr/>
          <p:nvPr/>
        </p:nvSpPr>
        <p:spPr>
          <a:xfrm>
            <a:off x="5987453" y="3325446"/>
            <a:ext cx="2675901" cy="369332"/>
          </a:xfrm>
          <a:prstGeom prst="rect">
            <a:avLst/>
          </a:prstGeom>
        </p:spPr>
        <p:txBody>
          <a:bodyPr wrap="square">
            <a:spAutoFit/>
          </a:bodyPr>
          <a:lstStyle/>
          <a:p>
            <a:r>
              <a:rPr lang="en-US" dirty="0" smtClean="0"/>
              <a:t>BUT NOT IN BULGARIA.</a:t>
            </a:r>
            <a:endParaRPr lang="bg-BG" dirty="0"/>
          </a:p>
        </p:txBody>
      </p:sp>
    </p:spTree>
    <p:extLst>
      <p:ext uri="{BB962C8B-B14F-4D97-AF65-F5344CB8AC3E}">
        <p14:creationId xmlns:p14="http://schemas.microsoft.com/office/powerpoint/2010/main" val="375978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bg-BG" dirty="0"/>
          </a:p>
        </p:txBody>
      </p:sp>
      <p:sp>
        <p:nvSpPr>
          <p:cNvPr id="3" name="Content Placeholder 2"/>
          <p:cNvSpPr>
            <a:spLocks noGrp="1"/>
          </p:cNvSpPr>
          <p:nvPr>
            <p:ph idx="1"/>
          </p:nvPr>
        </p:nvSpPr>
        <p:spPr>
          <a:xfrm>
            <a:off x="677334" y="1478845"/>
            <a:ext cx="8596668" cy="4673599"/>
          </a:xfrm>
        </p:spPr>
        <p:txBody>
          <a:bodyPr>
            <a:normAutofit lnSpcReduction="10000"/>
          </a:bodyPr>
          <a:lstStyle/>
          <a:p>
            <a:pPr marL="0" indent="0">
              <a:buNone/>
            </a:pPr>
            <a:r>
              <a:rPr lang="en-US" dirty="0" smtClean="0"/>
              <a:t>The two last years with Covid-19 have been a painful period for people all aver the world.</a:t>
            </a:r>
          </a:p>
          <a:p>
            <a:pPr marL="0" indent="0">
              <a:buNone/>
            </a:pPr>
            <a:r>
              <a:rPr lang="en-US" dirty="0" smtClean="0"/>
              <a:t>Never before we had seen pictures of the main streets of beautiful cities like Paris deserted from their inhabitants. People were told to stay at home, because a dangerous virus was attacking. We should not meet with each other – except with the members of the household. (Consequently, those who were living alone should not meet with anybody?)</a:t>
            </a:r>
            <a:endParaRPr lang="bg-BG" dirty="0" smtClean="0"/>
          </a:p>
          <a:p>
            <a:pPr marL="0" indent="0">
              <a:buNone/>
            </a:pPr>
            <a:r>
              <a:rPr lang="en-US" dirty="0" smtClean="0"/>
              <a:t>A National Operative Headquarters (</a:t>
            </a:r>
            <a:r>
              <a:rPr lang="bg-BG" i="1" dirty="0" smtClean="0"/>
              <a:t>НОЩ, </a:t>
            </a:r>
            <a:r>
              <a:rPr lang="en-US" i="1" dirty="0" smtClean="0"/>
              <a:t>Bulgarian abbreviation of NOH</a:t>
            </a:r>
            <a:r>
              <a:rPr lang="en-US" dirty="0" smtClean="0"/>
              <a:t>)</a:t>
            </a:r>
            <a:r>
              <a:rPr lang="bg-BG" dirty="0" smtClean="0"/>
              <a:t> </a:t>
            </a:r>
            <a:r>
              <a:rPr lang="en-US" dirty="0" smtClean="0"/>
              <a:t>was nominated by the prime minister </a:t>
            </a:r>
            <a:r>
              <a:rPr lang="en-US" dirty="0" err="1" smtClean="0"/>
              <a:t>Boiko</a:t>
            </a:r>
            <a:r>
              <a:rPr lang="en-US" dirty="0" smtClean="0"/>
              <a:t> </a:t>
            </a:r>
            <a:r>
              <a:rPr lang="en-US" dirty="0" err="1" smtClean="0"/>
              <a:t>Borissov</a:t>
            </a:r>
            <a:r>
              <a:rPr lang="en-US" dirty="0" smtClean="0"/>
              <a:t>, whose head Major General Prof. D-r V. </a:t>
            </a:r>
            <a:r>
              <a:rPr lang="en-US" dirty="0" err="1" smtClean="0"/>
              <a:t>Mutafchiiski</a:t>
            </a:r>
            <a:r>
              <a:rPr lang="en-US" dirty="0" smtClean="0"/>
              <a:t> soon became the most popular person in the country.</a:t>
            </a:r>
          </a:p>
          <a:p>
            <a:pPr marL="0" indent="0">
              <a:buNone/>
            </a:pPr>
            <a:r>
              <a:rPr lang="en-US" dirty="0" smtClean="0"/>
              <a:t>This institution was presenting every morning </a:t>
            </a:r>
            <a:r>
              <a:rPr lang="en-US" dirty="0"/>
              <a:t>a </a:t>
            </a:r>
            <a:r>
              <a:rPr lang="en-US" dirty="0" smtClean="0"/>
              <a:t>detailed report on the national TV about the progressing of the disease – how many people have contracted it </a:t>
            </a:r>
            <a:r>
              <a:rPr lang="en-US" dirty="0" smtClean="0"/>
              <a:t>(</a:t>
            </a:r>
            <a:r>
              <a:rPr lang="en-US" i="1" dirty="0" smtClean="0"/>
              <a:t>sick</a:t>
            </a:r>
            <a:r>
              <a:rPr lang="en-US" dirty="0" smtClean="0"/>
              <a:t>), how many went to hospital, including to intensive care, </a:t>
            </a:r>
            <a:r>
              <a:rPr lang="en-US" dirty="0" smtClean="0"/>
              <a:t>to intubation</a:t>
            </a:r>
            <a:r>
              <a:rPr lang="en-US" dirty="0" smtClean="0"/>
              <a:t>, how many died, etc.</a:t>
            </a:r>
            <a:endParaRPr lang="bg-BG" dirty="0" smtClean="0"/>
          </a:p>
          <a:p>
            <a:pPr marL="0" indent="0">
              <a:buNone/>
            </a:pPr>
            <a:r>
              <a:rPr lang="en-US" dirty="0" smtClean="0"/>
              <a:t>These regular official information, as well as many of the other information provided by the mass media, created a mass fear.</a:t>
            </a:r>
          </a:p>
          <a:p>
            <a:pPr marL="0" indent="0">
              <a:buNone/>
            </a:pPr>
            <a:endParaRPr lang="en-US" dirty="0" smtClean="0"/>
          </a:p>
          <a:p>
            <a:pPr marL="0" indent="0">
              <a:buNone/>
            </a:pPr>
            <a:endParaRPr lang="bg-BG" dirty="0"/>
          </a:p>
        </p:txBody>
      </p:sp>
    </p:spTree>
    <p:extLst>
      <p:ext uri="{BB962C8B-B14F-4D97-AF65-F5344CB8AC3E}">
        <p14:creationId xmlns:p14="http://schemas.microsoft.com/office/powerpoint/2010/main" val="42475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5913" y="-90311"/>
            <a:ext cx="4746576" cy="6858000"/>
          </a:xfrm>
          <a:prstGeom prst="rect">
            <a:avLst/>
          </a:prstGeom>
        </p:spPr>
      </p:pic>
      <p:sp>
        <p:nvSpPr>
          <p:cNvPr id="3" name="Rectangle 2"/>
          <p:cNvSpPr/>
          <p:nvPr/>
        </p:nvSpPr>
        <p:spPr>
          <a:xfrm>
            <a:off x="4933244" y="6121358"/>
            <a:ext cx="6096000" cy="646331"/>
          </a:xfrm>
          <a:prstGeom prst="rect">
            <a:avLst/>
          </a:prstGeom>
        </p:spPr>
        <p:txBody>
          <a:bodyPr>
            <a:spAutoFit/>
          </a:bodyPr>
          <a:lstStyle/>
          <a:p>
            <a:r>
              <a:rPr lang="en-US" dirty="0"/>
              <a:t>https://www.dw.com/en/pay-up-or-put-it-off-europe-fails-to-treat-mental-health/a-56812344</a:t>
            </a:r>
            <a:endParaRPr lang="bg-BG" dirty="0"/>
          </a:p>
        </p:txBody>
      </p:sp>
    </p:spTree>
    <p:extLst>
      <p:ext uri="{BB962C8B-B14F-4D97-AF65-F5344CB8AC3E}">
        <p14:creationId xmlns:p14="http://schemas.microsoft.com/office/powerpoint/2010/main" val="2309547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13" y="112889"/>
            <a:ext cx="2754488" cy="764513"/>
          </a:xfrm>
        </p:spPr>
        <p:txBody>
          <a:bodyPr/>
          <a:lstStyle/>
          <a:p>
            <a:r>
              <a:rPr lang="en-US" dirty="0" smtClean="0"/>
              <a:t>In Bulgaria</a:t>
            </a:r>
            <a:endParaRPr lang="bg-BG" dirty="0"/>
          </a:p>
        </p:txBody>
      </p:sp>
      <p:sp>
        <p:nvSpPr>
          <p:cNvPr id="3" name="Content Placeholder 2"/>
          <p:cNvSpPr>
            <a:spLocks noGrp="1"/>
          </p:cNvSpPr>
          <p:nvPr>
            <p:ph idx="1"/>
          </p:nvPr>
        </p:nvSpPr>
        <p:spPr>
          <a:xfrm>
            <a:off x="589755" y="1018515"/>
            <a:ext cx="7902735" cy="2883745"/>
          </a:xfrm>
        </p:spPr>
        <p:txBody>
          <a:bodyPr>
            <a:normAutofit lnSpcReduction="10000"/>
          </a:bodyPr>
          <a:lstStyle/>
          <a:p>
            <a:r>
              <a:rPr lang="en-US" dirty="0" smtClean="0"/>
              <a:t>The usual price for a psychologist consultation is 40-50 leva (for one hour), while (private) psychiatric consultations are even more expensive.</a:t>
            </a:r>
          </a:p>
          <a:p>
            <a:r>
              <a:rPr lang="en-US" dirty="0" smtClean="0"/>
              <a:t>There is a severe demand for psychological and psychiatric help in the country. The National Health Insurance Fund does not cover the psychiatric or psychological consultations. (Except in psychiatric hospitals.) Therefore only rich people can afford to visit such specialists.</a:t>
            </a:r>
          </a:p>
          <a:p>
            <a:r>
              <a:rPr lang="en-US" dirty="0" smtClean="0"/>
              <a:t>The few psychiatric hospitals suffer from poor material conditions, and from a lack of qualified staff.</a:t>
            </a:r>
            <a:endParaRPr lang="bg-BG" dirty="0"/>
          </a:p>
        </p:txBody>
      </p:sp>
      <p:pic>
        <p:nvPicPr>
          <p:cNvPr id="4" name="Picture 3"/>
          <p:cNvPicPr>
            <a:picLocks noChangeAspect="1"/>
          </p:cNvPicPr>
          <p:nvPr/>
        </p:nvPicPr>
        <p:blipFill>
          <a:blip r:embed="rId2"/>
          <a:stretch>
            <a:fillRect/>
          </a:stretch>
        </p:blipFill>
        <p:spPr>
          <a:xfrm>
            <a:off x="1386276" y="3933037"/>
            <a:ext cx="6553200" cy="2476500"/>
          </a:xfrm>
          <a:prstGeom prst="rect">
            <a:avLst/>
          </a:prstGeom>
        </p:spPr>
      </p:pic>
      <p:sp>
        <p:nvSpPr>
          <p:cNvPr id="6" name="Rectangle 1"/>
          <p:cNvSpPr>
            <a:spLocks noChangeArrowheads="1"/>
          </p:cNvSpPr>
          <p:nvPr/>
        </p:nvSpPr>
        <p:spPr bwMode="auto">
          <a:xfrm>
            <a:off x="1832046" y="6440314"/>
            <a:ext cx="4616648" cy="18018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1400" b="0" i="0" u="none" strike="noStrike" cap="none" normalizeH="0" baseline="0" dirty="0" err="1" smtClean="0">
                <a:ln>
                  <a:noFill/>
                </a:ln>
                <a:solidFill>
                  <a:srgbClr val="202124"/>
                </a:solidFill>
                <a:effectLst/>
                <a:latin typeface="inherit"/>
              </a:rPr>
              <a:t>The</a:t>
            </a:r>
            <a:r>
              <a:rPr kumimoji="0" lang="bg-BG" altLang="bg-BG" sz="1400" b="0" i="0" u="none" strike="noStrike" cap="none" normalizeH="0" baseline="0" dirty="0" smtClean="0">
                <a:ln>
                  <a:noFill/>
                </a:ln>
                <a:solidFill>
                  <a:srgbClr val="202124"/>
                </a:solidFill>
                <a:effectLst/>
                <a:latin typeface="inherit"/>
              </a:rPr>
              <a:t> State </a:t>
            </a:r>
            <a:r>
              <a:rPr kumimoji="0" lang="bg-BG" altLang="bg-BG" sz="1400" b="0" i="0" u="none" strike="noStrike" cap="none" normalizeH="0" baseline="0" dirty="0" err="1" smtClean="0">
                <a:ln>
                  <a:noFill/>
                </a:ln>
                <a:solidFill>
                  <a:srgbClr val="202124"/>
                </a:solidFill>
                <a:effectLst/>
                <a:latin typeface="inherit"/>
              </a:rPr>
              <a:t>Psychiatric</a:t>
            </a:r>
            <a:r>
              <a:rPr kumimoji="0" lang="bg-BG" altLang="bg-BG" sz="1400" b="0" i="0" u="none" strike="noStrike" cap="none" normalizeH="0" baseline="0" dirty="0" smtClean="0">
                <a:ln>
                  <a:noFill/>
                </a:ln>
                <a:solidFill>
                  <a:srgbClr val="202124"/>
                </a:solidFill>
                <a:effectLst/>
                <a:latin typeface="inherit"/>
              </a:rPr>
              <a:t> </a:t>
            </a:r>
            <a:r>
              <a:rPr kumimoji="0" lang="bg-BG" altLang="bg-BG" sz="1400" b="0" i="0" u="none" strike="noStrike" cap="none" normalizeH="0" baseline="0" dirty="0" err="1" smtClean="0">
                <a:ln>
                  <a:noFill/>
                </a:ln>
                <a:solidFill>
                  <a:srgbClr val="202124"/>
                </a:solidFill>
                <a:effectLst/>
                <a:latin typeface="inherit"/>
              </a:rPr>
              <a:t>Hospital</a:t>
            </a:r>
            <a:r>
              <a:rPr kumimoji="0" lang="bg-BG" altLang="bg-BG" sz="1400" b="0" i="0" u="none" strike="noStrike" cap="none" normalizeH="0" baseline="0" dirty="0" smtClean="0">
                <a:ln>
                  <a:noFill/>
                </a:ln>
                <a:solidFill>
                  <a:srgbClr val="202124"/>
                </a:solidFill>
                <a:effectLst/>
                <a:latin typeface="inherit"/>
              </a:rPr>
              <a:t> </a:t>
            </a:r>
            <a:r>
              <a:rPr kumimoji="0" lang="bg-BG" altLang="bg-BG" sz="1400" b="0" i="1" u="none" strike="noStrike" cap="none" normalizeH="0" baseline="0" dirty="0" err="1" smtClean="0">
                <a:ln>
                  <a:noFill/>
                </a:ln>
                <a:solidFill>
                  <a:srgbClr val="202124"/>
                </a:solidFill>
                <a:effectLst/>
                <a:latin typeface="inherit"/>
              </a:rPr>
              <a:t>St</a:t>
            </a:r>
            <a:r>
              <a:rPr kumimoji="0" lang="bg-BG" altLang="bg-BG" sz="1400" b="0" i="1" u="none" strike="noStrike" cap="none" normalizeH="0" baseline="0" dirty="0" smtClean="0">
                <a:ln>
                  <a:noFill/>
                </a:ln>
                <a:solidFill>
                  <a:srgbClr val="202124"/>
                </a:solidFill>
                <a:effectLst/>
                <a:latin typeface="inherit"/>
              </a:rPr>
              <a:t>. </a:t>
            </a:r>
            <a:r>
              <a:rPr kumimoji="0" lang="bg-BG" altLang="bg-BG" sz="1400" b="0" i="1" u="none" strike="noStrike" cap="none" normalizeH="0" baseline="0" dirty="0" err="1" smtClean="0">
                <a:ln>
                  <a:noFill/>
                </a:ln>
                <a:solidFill>
                  <a:srgbClr val="202124"/>
                </a:solidFill>
                <a:effectLst/>
                <a:latin typeface="inherit"/>
              </a:rPr>
              <a:t>Ivan</a:t>
            </a:r>
            <a:r>
              <a:rPr kumimoji="0" lang="bg-BG" altLang="bg-BG" sz="1400" b="0" i="1" u="none" strike="noStrike" cap="none" normalizeH="0" baseline="0" dirty="0" smtClean="0">
                <a:ln>
                  <a:noFill/>
                </a:ln>
                <a:solidFill>
                  <a:srgbClr val="202124"/>
                </a:solidFill>
                <a:effectLst/>
                <a:latin typeface="inherit"/>
              </a:rPr>
              <a:t> </a:t>
            </a:r>
            <a:r>
              <a:rPr kumimoji="0" lang="bg-BG" altLang="bg-BG" sz="1400" b="0" i="1" u="none" strike="noStrike" cap="none" normalizeH="0" baseline="0" dirty="0" err="1" smtClean="0">
                <a:ln>
                  <a:noFill/>
                </a:ln>
                <a:solidFill>
                  <a:srgbClr val="202124"/>
                </a:solidFill>
                <a:effectLst/>
                <a:latin typeface="inherit"/>
              </a:rPr>
              <a:t>Rilski</a:t>
            </a:r>
            <a:r>
              <a:rPr lang="en-US" altLang="bg-BG" sz="1400" i="1" dirty="0">
                <a:solidFill>
                  <a:srgbClr val="202124"/>
                </a:solidFill>
                <a:latin typeface="inherit"/>
              </a:rPr>
              <a:t> </a:t>
            </a:r>
            <a:r>
              <a:rPr lang="en-US" altLang="bg-BG" sz="1400" dirty="0" smtClean="0">
                <a:solidFill>
                  <a:srgbClr val="202124"/>
                </a:solidFill>
                <a:latin typeface="inherit"/>
              </a:rPr>
              <a:t>in Novi Iskar</a:t>
            </a:r>
            <a:r>
              <a:rPr kumimoji="0" lang="bg-BG" altLang="bg-BG" sz="1400" b="0" i="0" u="none" strike="noStrike" cap="none" normalizeH="0" baseline="0" dirty="0" smtClean="0">
                <a:ln>
                  <a:noFill/>
                </a:ln>
                <a:solidFill>
                  <a:schemeClr val="tx1"/>
                </a:solidFill>
                <a:effectLst/>
              </a:rPr>
              <a:t> </a:t>
            </a:r>
            <a:endParaRPr kumimoji="0" lang="bg-BG" altLang="bg-BG"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349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3428" y="0"/>
            <a:ext cx="5225143" cy="6858000"/>
          </a:xfrm>
          <a:prstGeom prst="rect">
            <a:avLst/>
          </a:prstGeom>
        </p:spPr>
      </p:pic>
    </p:spTree>
    <p:extLst>
      <p:ext uri="{BB962C8B-B14F-4D97-AF65-F5344CB8AC3E}">
        <p14:creationId xmlns:p14="http://schemas.microsoft.com/office/powerpoint/2010/main" val="2704964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9556"/>
          </a:xfrm>
        </p:spPr>
        <p:txBody>
          <a:bodyPr>
            <a:normAutofit fontScale="90000"/>
          </a:bodyPr>
          <a:lstStyle/>
          <a:p>
            <a:r>
              <a:rPr lang="en-US" dirty="0" smtClean="0"/>
              <a:t>The European Parliament has issued in 2009 a Report about the psychic health</a:t>
            </a:r>
            <a:r>
              <a:rPr lang="bg-BG" dirty="0" smtClean="0"/>
              <a:t>.</a:t>
            </a:r>
            <a:br>
              <a:rPr lang="bg-BG" dirty="0" smtClean="0"/>
            </a:br>
            <a:r>
              <a:rPr lang="en-US" sz="1200" dirty="0" smtClean="0"/>
              <a:t>https</a:t>
            </a:r>
            <a:r>
              <a:rPr lang="en-US" sz="1200" dirty="0"/>
              <a:t>://www.europarl.europa.eu/doceo/document/A-6-2009-0034_BG.html</a:t>
            </a:r>
            <a:endParaRPr lang="bg-BG" sz="1200" dirty="0"/>
          </a:p>
        </p:txBody>
      </p:sp>
      <p:sp>
        <p:nvSpPr>
          <p:cNvPr id="4" name="Rectangle 1"/>
          <p:cNvSpPr>
            <a:spLocks noChangeArrowheads="1"/>
          </p:cNvSpPr>
          <p:nvPr/>
        </p:nvSpPr>
        <p:spPr bwMode="auto">
          <a:xfrm>
            <a:off x="598311" y="2481819"/>
            <a:ext cx="8387645" cy="519694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2100" dirty="0">
              <a:solidFill>
                <a:srgbClr val="202124"/>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39.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Calls</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on</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the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Member</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States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to</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take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appropriate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measures</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to</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improve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and</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stabilize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the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high</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quality</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of</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life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for</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older</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people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to</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promote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healthy</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aging</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and</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activity</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through</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participation</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in</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social</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life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including</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the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development</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of</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flexible</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retirement</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cs typeface="Times New Roman" panose="02020603050405020304" pitchFamily="18" charset="0"/>
              </a:rPr>
              <a:t>schemes</a:t>
            </a:r>
            <a:r>
              <a:rPr kumimoji="0" lang="bg-BG" altLang="bg-BG"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a:t>
            </a:r>
            <a:r>
              <a:rPr kumimoji="0" lang="bg-BG" altLang="bg-BG"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bg-BG"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bg-BG" dirty="0" smtClean="0">
                <a:latin typeface="Times New Roman" panose="02020603050405020304" pitchFamily="18" charset="0"/>
                <a:cs typeface="Times New Roman" panose="02020603050405020304" pitchFamily="18" charset="0"/>
              </a:rPr>
              <a:t>40</a:t>
            </a:r>
            <a:r>
              <a:rPr lang="en-US" altLang="bg-BG" dirty="0">
                <a:latin typeface="Times New Roman" panose="02020603050405020304" pitchFamily="18" charset="0"/>
                <a:cs typeface="Times New Roman" panose="02020603050405020304" pitchFamily="18" charset="0"/>
              </a:rPr>
              <a:t>. Stresses the need to promote research into the prevention and care of degenerative disorders of the nervous system and other age-related mental illnesses, and with regard to future Commission action or proposals, insists on the need to distinguish between Alzheimer's disease and related degenerative disorders; the nervous system from other forms of mental illness</a:t>
            </a:r>
            <a:r>
              <a:rPr lang="en-US" altLang="bg-BG" dirty="0" smtClean="0">
                <a:latin typeface="Times New Roman" panose="02020603050405020304" pitchFamily="18" charset="0"/>
                <a:cs typeface="Times New Roman" panose="02020603050405020304" pitchFamily="18" charset="0"/>
              </a:rPr>
              <a:t>;</a:t>
            </a:r>
          </a:p>
          <a:p>
            <a:pPr lvl="0" defTabSz="914400" eaLnBrk="0" fontAlgn="base" hangingPunct="0">
              <a:spcBef>
                <a:spcPct val="0"/>
              </a:spcBef>
              <a:spcAft>
                <a:spcPct val="0"/>
              </a:spcAft>
            </a:pPr>
            <a:r>
              <a:rPr lang="en-US" altLang="bg-BG" dirty="0">
                <a:latin typeface="Times New Roman" panose="02020603050405020304" pitchFamily="18" charset="0"/>
                <a:cs typeface="Times New Roman" panose="02020603050405020304" pitchFamily="18" charset="0"/>
              </a:rPr>
              <a:t>43. Asks the Commission and the Member States to take measures to support </a:t>
            </a:r>
            <a:r>
              <a:rPr lang="en-US" altLang="bg-BG" dirty="0" err="1">
                <a:latin typeface="Times New Roman" panose="02020603050405020304" pitchFamily="18" charset="0"/>
                <a:cs typeface="Times New Roman" panose="02020603050405020304" pitchFamily="18" charset="0"/>
              </a:rPr>
              <a:t>carers</a:t>
            </a:r>
            <a:r>
              <a:rPr lang="en-US" altLang="bg-BG" dirty="0">
                <a:latin typeface="Times New Roman" panose="02020603050405020304" pitchFamily="18" charset="0"/>
                <a:cs typeface="Times New Roman" panose="02020603050405020304" pitchFamily="18" charset="0"/>
              </a:rPr>
              <a:t> and to develop, within the framework of the open method of coordination of social protection and integration, guidelines for treatment and long-term care, contributing to the prevention of </a:t>
            </a:r>
            <a:r>
              <a:rPr lang="en-US" altLang="bg-BG" dirty="0" smtClean="0">
                <a:latin typeface="Times New Roman" panose="02020603050405020304" pitchFamily="18" charset="0"/>
                <a:cs typeface="Times New Roman" panose="02020603050405020304" pitchFamily="18" charset="0"/>
              </a:rPr>
              <a:t>ill-treatment </a:t>
            </a:r>
            <a:r>
              <a:rPr lang="en-US" altLang="bg-BG" dirty="0">
                <a:latin typeface="Times New Roman" panose="02020603050405020304" pitchFamily="18" charset="0"/>
                <a:cs typeface="Times New Roman" panose="02020603050405020304" pitchFamily="18" charset="0"/>
              </a:rPr>
              <a:t>of the elderly and for their dignified life in an appropriate environment;</a:t>
            </a:r>
            <a:endParaRPr kumimoji="0" lang="en-US" altLang="bg-BG"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smtClean="0">
              <a:ln>
                <a:noFill/>
              </a:ln>
              <a:solidFill>
                <a:schemeClr val="tx1"/>
              </a:solidFill>
              <a:effectLst/>
              <a:latin typeface="Arial" panose="020B0604020202020204" pitchFamily="34" charset="0"/>
            </a:endParaRPr>
          </a:p>
        </p:txBody>
      </p:sp>
      <p:sp>
        <p:nvSpPr>
          <p:cNvPr id="7" name="Content Placeholder 6"/>
          <p:cNvSpPr>
            <a:spLocks noGrp="1"/>
          </p:cNvSpPr>
          <p:nvPr>
            <p:ph idx="1"/>
          </p:nvPr>
        </p:nvSpPr>
        <p:spPr>
          <a:xfrm>
            <a:off x="598310" y="2070278"/>
            <a:ext cx="8574091" cy="4787721"/>
          </a:xfrm>
        </p:spPr>
        <p:txBody>
          <a:bodyPr/>
          <a:lstStyle/>
          <a:p>
            <a:r>
              <a:rPr lang="en-US" dirty="0" smtClean="0"/>
              <a:t>There are special directives in it for the mental health of the elderl</a:t>
            </a:r>
            <a:r>
              <a:rPr lang="en-US" dirty="0"/>
              <a:t>y</a:t>
            </a:r>
            <a:r>
              <a:rPr lang="en-US" dirty="0" smtClean="0"/>
              <a:t>:</a:t>
            </a:r>
            <a:endParaRPr lang="bg-BG" dirty="0"/>
          </a:p>
        </p:txBody>
      </p:sp>
    </p:spTree>
    <p:extLst>
      <p:ext uri="{BB962C8B-B14F-4D97-AF65-F5344CB8AC3E}">
        <p14:creationId xmlns:p14="http://schemas.microsoft.com/office/powerpoint/2010/main" val="375507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53426" y="281962"/>
            <a:ext cx="9664297" cy="34887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1" u="none" strike="noStrike" cap="none" normalizeH="0" baseline="0" dirty="0" err="1" smtClean="0">
                <a:ln>
                  <a:noFill/>
                </a:ln>
                <a:solidFill>
                  <a:srgbClr val="202124"/>
                </a:solidFill>
                <a:effectLst/>
                <a:latin typeface="inherit"/>
              </a:rPr>
              <a:t>The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risk</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of</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developing</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certain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mental</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disorders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increases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with</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age</a:t>
            </a:r>
            <a:r>
              <a:rPr kumimoji="0" lang="bg-BG" altLang="bg-BG" sz="2100" b="0" i="1" u="none" strike="noStrike" cap="none" normalizeH="0" baseline="0" dirty="0" smtClean="0">
                <a:ln>
                  <a:noFill/>
                </a:ln>
                <a:solidFill>
                  <a:srgbClr val="202124"/>
                </a:solidFill>
                <a:effectLst/>
                <a:latin typeface="inherit"/>
              </a:rPr>
              <a:t> </a:t>
            </a:r>
            <a:endParaRPr kumimoji="0" lang="en-US" altLang="bg-BG" sz="2100" b="0" i="1"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1" u="none" strike="noStrike" cap="none" normalizeH="0" baseline="0" dirty="0" err="1" smtClean="0">
                <a:ln>
                  <a:noFill/>
                </a:ln>
                <a:solidFill>
                  <a:srgbClr val="202124"/>
                </a:solidFill>
                <a:effectLst/>
                <a:latin typeface="inherit"/>
              </a:rPr>
              <a:t>and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in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addition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to</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Alzheimer's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disease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there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are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other</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common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problems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such</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as</a:t>
            </a:r>
            <a:endParaRPr kumimoji="0" lang="en-US" altLang="bg-BG" sz="2100" b="0" i="1"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depression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stress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psychotic</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disorders</a:t>
            </a:r>
            <a:r>
              <a:rPr kumimoji="0" lang="bg-BG" altLang="bg-BG" sz="2100" b="0" i="1" u="none" strike="noStrike" cap="none" normalizeH="0" baseline="0" dirty="0" smtClean="0">
                <a:ln>
                  <a:noFill/>
                </a:ln>
                <a:solidFill>
                  <a:srgbClr val="202124"/>
                </a:solidFill>
                <a:effectLst/>
                <a:latin typeface="inherit"/>
              </a:rPr>
              <a:t>. </a:t>
            </a:r>
            <a:endParaRPr kumimoji="0" lang="en-US" altLang="bg-BG" sz="2100" b="0" i="1"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1" u="none" strike="noStrike" cap="none" normalizeH="0" baseline="0" dirty="0" err="1" smtClean="0">
                <a:ln>
                  <a:noFill/>
                </a:ln>
                <a:solidFill>
                  <a:srgbClr val="202124"/>
                </a:solidFill>
                <a:effectLst/>
                <a:latin typeface="inherit"/>
              </a:rPr>
              <a:t>In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this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context</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adults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should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be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treated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the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main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target</a:t>
            </a:r>
            <a:r>
              <a:rPr kumimoji="0" lang="bg-BG" altLang="bg-BG" sz="2100" b="0" i="1" u="none" strike="noStrike" cap="none" normalizeH="0" baseline="0" dirty="0" smtClean="0">
                <a:ln>
                  <a:noFill/>
                </a:ln>
                <a:solidFill>
                  <a:srgbClr val="202124"/>
                </a:solidFill>
                <a:effectLst/>
                <a:latin typeface="inherit"/>
              </a:rPr>
              <a:t> group </a:t>
            </a:r>
            <a:r>
              <a:rPr kumimoji="0" lang="bg-BG" altLang="bg-BG" sz="2100" b="0" i="1" u="none" strike="noStrike" cap="none" normalizeH="0" baseline="0" dirty="0" err="1" smtClean="0">
                <a:ln>
                  <a:noFill/>
                </a:ln>
                <a:solidFill>
                  <a:srgbClr val="202124"/>
                </a:solidFill>
                <a:effectLst/>
                <a:latin typeface="inherit"/>
              </a:rPr>
              <a:t>for</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promoting</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mental</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well-being</a:t>
            </a:r>
            <a:r>
              <a:rPr kumimoji="0" lang="bg-BG" altLang="bg-BG" sz="2100" b="0" i="1" u="none" strike="noStrike" cap="none" normalizeH="0" baseline="0" dirty="0" smtClean="0">
                <a:ln>
                  <a:noFill/>
                </a:ln>
                <a:solidFill>
                  <a:srgbClr val="202124"/>
                </a:solidFill>
                <a:effectLst/>
                <a:latin typeface="inherit"/>
              </a:rPr>
              <a:t>. </a:t>
            </a:r>
            <a:endParaRPr kumimoji="0" lang="en-US" altLang="bg-BG" sz="2100" b="0" i="1"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1" u="none" strike="noStrike" cap="none" normalizeH="0" baseline="0" dirty="0" err="1" smtClean="0">
                <a:ln>
                  <a:noFill/>
                </a:ln>
                <a:solidFill>
                  <a:srgbClr val="202124"/>
                </a:solidFill>
                <a:effectLst/>
                <a:latin typeface="inherit"/>
              </a:rPr>
              <a:t>By</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caring</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for</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the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elderly</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we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protect</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both</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their</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right</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to</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dignified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and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active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aging</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and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the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cohesion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of</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society</a:t>
            </a:r>
            <a:r>
              <a:rPr kumimoji="0" lang="bg-BG" altLang="bg-BG" sz="2100" b="0" i="1" u="none" strike="noStrike" cap="none" normalizeH="0" baseline="0" dirty="0" smtClean="0">
                <a:ln>
                  <a:noFill/>
                </a:ln>
                <a:solidFill>
                  <a:srgbClr val="202124"/>
                </a:solidFill>
                <a:effectLst/>
                <a:latin typeface="inherit"/>
              </a:rPr>
              <a:t>. </a:t>
            </a:r>
            <a:endParaRPr kumimoji="0" lang="en-US" altLang="bg-BG" sz="2100" b="0" i="1"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2100" b="0" i="1"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0" u="none" strike="noStrike" cap="none" normalizeH="0" baseline="0" dirty="0" err="1" smtClean="0">
                <a:ln>
                  <a:noFill/>
                </a:ln>
                <a:solidFill>
                  <a:srgbClr val="202124"/>
                </a:solidFill>
                <a:effectLst/>
                <a:latin typeface="inherit"/>
              </a:rPr>
              <a:t>The</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rapporteur</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supports</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measures</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to</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improve</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the</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quality</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of</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life</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of</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older</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people</a:t>
            </a:r>
            <a:r>
              <a:rPr kumimoji="0" lang="bg-BG" altLang="bg-BG" sz="2100" b="0" i="0" u="none" strike="noStrike" cap="none" normalizeH="0" baseline="0" dirty="0" smtClean="0">
                <a:ln>
                  <a:noFill/>
                </a:ln>
                <a:solidFill>
                  <a:srgbClr val="202124"/>
                </a:solidFill>
                <a:effectLst/>
                <a:latin typeface="inherit"/>
              </a:rPr>
              <a:t>.</a:t>
            </a:r>
            <a:r>
              <a:rPr kumimoji="0" lang="bg-BG" altLang="bg-BG" sz="1100" b="0" i="0" u="none" strike="noStrike" cap="none" normalizeH="0" baseline="0" dirty="0" smtClean="0">
                <a:ln>
                  <a:noFill/>
                </a:ln>
                <a:solidFill>
                  <a:schemeClr val="tx1"/>
                </a:solidFill>
                <a:effectLst/>
              </a:rPr>
              <a:t> </a:t>
            </a:r>
            <a:endParaRPr kumimoji="0" lang="en-US" altLang="bg-BG"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11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253426" y="3899740"/>
            <a:ext cx="10051159" cy="218073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1" u="none" strike="noStrike" cap="none" normalizeH="0" baseline="0" dirty="0" err="1" smtClean="0">
                <a:ln>
                  <a:noFill/>
                </a:ln>
                <a:solidFill>
                  <a:srgbClr val="202124"/>
                </a:solidFill>
                <a:effectLst/>
                <a:latin typeface="inherit"/>
              </a:rPr>
              <a:t>Particular</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attention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should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be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paid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to</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research</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on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the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mechanisms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and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causes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of</a:t>
            </a:r>
            <a:r>
              <a:rPr kumimoji="0" lang="bg-BG" altLang="bg-BG" sz="2100" b="0" i="1" u="none" strike="noStrike" cap="none" normalizeH="0" baseline="0" dirty="0" smtClean="0">
                <a:ln>
                  <a:noFill/>
                </a:ln>
                <a:solidFill>
                  <a:srgbClr val="202124"/>
                </a:solidFill>
                <a:effectLst/>
                <a:latin typeface="inherit"/>
              </a:rPr>
              <a:t> </a:t>
            </a:r>
            <a:endParaRPr kumimoji="0" lang="en-US" altLang="bg-BG" sz="2100" b="0" i="1"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1" u="none" strike="noStrike" cap="none" normalizeH="0" baseline="0" dirty="0" err="1" smtClean="0">
                <a:ln>
                  <a:noFill/>
                </a:ln>
                <a:solidFill>
                  <a:srgbClr val="202124"/>
                </a:solidFill>
                <a:effectLst/>
                <a:latin typeface="inherit"/>
              </a:rPr>
              <a:t>degenerative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disorders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of</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the</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nervous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system</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and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other</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age-related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mental</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illnesses</a:t>
            </a:r>
            <a:r>
              <a:rPr kumimoji="0" lang="bg-BG" altLang="bg-BG" sz="2100" b="0" i="1" u="none" strike="noStrike" cap="none" normalizeH="0" baseline="0" dirty="0" smtClean="0">
                <a:ln>
                  <a:noFill/>
                </a:ln>
                <a:solidFill>
                  <a:srgbClr val="202124"/>
                </a:solidFill>
                <a:effectLst/>
                <a:latin typeface="inherit"/>
              </a:rPr>
              <a:t>, </a:t>
            </a:r>
            <a:endParaRPr kumimoji="0" lang="en-US" altLang="bg-BG" sz="2100" b="0" i="1"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1" u="none" strike="noStrike" cap="none" normalizeH="0" baseline="0" dirty="0" err="1" smtClean="0">
                <a:ln>
                  <a:noFill/>
                </a:ln>
                <a:solidFill>
                  <a:srgbClr val="202124"/>
                </a:solidFill>
                <a:effectLst/>
                <a:latin typeface="inherit"/>
              </a:rPr>
              <a:t>as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well</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as</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their</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prevention</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and</a:t>
            </a:r>
            <a:r>
              <a:rPr kumimoji="0" lang="bg-BG" altLang="bg-BG" sz="2100" b="0" i="1" u="none" strike="noStrike" cap="none" normalizeH="0" baseline="0" dirty="0" smtClean="0">
                <a:ln>
                  <a:noFill/>
                </a:ln>
                <a:solidFill>
                  <a:srgbClr val="202124"/>
                </a:solidFill>
                <a:effectLst/>
                <a:latin typeface="inherit"/>
              </a:rPr>
              <a:t> </a:t>
            </a:r>
            <a:r>
              <a:rPr kumimoji="0" lang="bg-BG" altLang="bg-BG" sz="2100" b="0" i="1" u="none" strike="noStrike" cap="none" normalizeH="0" baseline="0" dirty="0" err="1" smtClean="0">
                <a:ln>
                  <a:noFill/>
                </a:ln>
                <a:solidFill>
                  <a:srgbClr val="202124"/>
                </a:solidFill>
                <a:effectLst/>
                <a:latin typeface="inherit"/>
              </a:rPr>
              <a:t>treatment</a:t>
            </a:r>
            <a:r>
              <a:rPr kumimoji="0" lang="bg-BG" altLang="bg-BG" sz="2100" b="0" i="0" u="none" strike="noStrike" cap="none" normalizeH="0" baseline="0" dirty="0" smtClean="0">
                <a:ln>
                  <a:noFill/>
                </a:ln>
                <a:solidFill>
                  <a:srgbClr val="202124"/>
                </a:solidFill>
                <a:effectLst/>
                <a:latin typeface="inherit"/>
              </a:rPr>
              <a:t>. </a:t>
            </a:r>
            <a:endParaRPr kumimoji="0" lang="en-US" altLang="bg-BG"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0" u="none" strike="noStrike" cap="none" normalizeH="0" baseline="0" dirty="0" err="1" smtClean="0">
                <a:ln>
                  <a:noFill/>
                </a:ln>
                <a:solidFill>
                  <a:srgbClr val="202124"/>
                </a:solidFill>
                <a:effectLst/>
                <a:latin typeface="inherit"/>
              </a:rPr>
              <a:t>The</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need</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for</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comorbidity</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assessment</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and</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training</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of</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health</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staff</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is</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also</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emphasized</a:t>
            </a:r>
            <a:r>
              <a:rPr kumimoji="0" lang="bg-BG" altLang="bg-BG" sz="2100" b="0" i="0" u="none" strike="noStrike" cap="none" normalizeH="0" baseline="0" dirty="0" smtClean="0">
                <a:ln>
                  <a:noFill/>
                </a:ln>
                <a:solidFill>
                  <a:srgbClr val="202124"/>
                </a:solidFill>
                <a:effectLst/>
                <a:latin typeface="inherit"/>
              </a:rPr>
              <a:t>, </a:t>
            </a:r>
            <a:endParaRPr kumimoji="0" lang="en-US" altLang="bg-BG"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0" u="none" strike="noStrike" cap="none" normalizeH="0" baseline="0" dirty="0" err="1" smtClean="0">
                <a:ln>
                  <a:noFill/>
                </a:ln>
                <a:solidFill>
                  <a:srgbClr val="202124"/>
                </a:solidFill>
                <a:effectLst/>
                <a:latin typeface="inherit"/>
              </a:rPr>
              <a:t>for</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reasons</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of</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added</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value</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that</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an</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interdisciplinary</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approach</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to</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complex</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mental</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health</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problems</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can</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bring</a:t>
            </a:r>
            <a:r>
              <a:rPr kumimoji="0" lang="bg-BG" altLang="bg-BG" sz="2100" b="0" i="0" u="none" strike="noStrike" cap="none" normalizeH="0" baseline="0" dirty="0" smtClean="0">
                <a:ln>
                  <a:noFill/>
                </a:ln>
                <a:solidFill>
                  <a:srgbClr val="202124"/>
                </a:solidFill>
                <a:effectLst/>
                <a:latin typeface="inherit"/>
              </a:rPr>
              <a:t>.</a:t>
            </a:r>
            <a:r>
              <a:rPr kumimoji="0" lang="bg-BG" altLang="bg-BG" sz="1100" b="0" i="0" u="none" strike="noStrike" cap="none" normalizeH="0" baseline="0" dirty="0" smtClean="0">
                <a:ln>
                  <a:noFill/>
                </a:ln>
                <a:solidFill>
                  <a:schemeClr val="tx1"/>
                </a:solidFill>
                <a:effectLst/>
              </a:rPr>
              <a:t> </a:t>
            </a:r>
            <a:endParaRPr kumimoji="0" lang="en-US" altLang="bg-BG"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6965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48915" y="943310"/>
            <a:ext cx="11369844" cy="561244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0" i="0" u="none" strike="noStrike" cap="none" normalizeH="0" baseline="0" dirty="0" err="1" smtClean="0">
                <a:ln>
                  <a:noFill/>
                </a:ln>
                <a:solidFill>
                  <a:srgbClr val="202124"/>
                </a:solidFill>
                <a:effectLst/>
                <a:latin typeface="inherit"/>
              </a:rPr>
              <a:t>The</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report</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emphasizes</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the</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need</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for</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high-quality</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affordable</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efficient</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and</a:t>
            </a:r>
            <a:r>
              <a:rPr kumimoji="0" lang="bg-BG" altLang="bg-BG" sz="2100" b="0" i="0" u="none" strike="noStrike" cap="none" normalizeH="0" baseline="0" dirty="0" smtClean="0">
                <a:ln>
                  <a:noFill/>
                </a:ln>
                <a:solidFill>
                  <a:srgbClr val="202124"/>
                </a:solidFill>
                <a:effectLst/>
                <a:latin typeface="inherit"/>
              </a:rPr>
              <a:t> </a:t>
            </a:r>
            <a:r>
              <a:rPr kumimoji="0" lang="bg-BG" altLang="bg-BG" sz="2100" b="0" i="0" u="none" strike="noStrike" cap="none" normalizeH="0" baseline="0" dirty="0" err="1" smtClean="0">
                <a:ln>
                  <a:noFill/>
                </a:ln>
                <a:solidFill>
                  <a:srgbClr val="202124"/>
                </a:solidFill>
                <a:effectLst/>
                <a:latin typeface="inherit"/>
              </a:rPr>
              <a:t>universal</a:t>
            </a:r>
            <a:r>
              <a:rPr kumimoji="0" lang="bg-BG" altLang="bg-BG" sz="2100" b="0" i="0" u="none" strike="noStrike" cap="none" normalizeH="0" baseline="0" dirty="0" smtClean="0">
                <a:ln>
                  <a:noFill/>
                </a:ln>
                <a:solidFill>
                  <a:srgbClr val="202124"/>
                </a:solidFill>
                <a:effectLst/>
                <a:latin typeface="inherit"/>
              </a:rPr>
              <a:t> </a:t>
            </a:r>
            <a:endParaRPr kumimoji="0" lang="en-US" altLang="bg-BG"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100" b="1" i="0" u="none" strike="noStrike" cap="none" normalizeH="0" baseline="0" dirty="0" err="1" smtClean="0">
                <a:ln>
                  <a:noFill/>
                </a:ln>
                <a:solidFill>
                  <a:srgbClr val="202124"/>
                </a:solidFill>
                <a:effectLst/>
                <a:latin typeface="inherit"/>
              </a:rPr>
              <a:t>mental</a:t>
            </a:r>
            <a:r>
              <a:rPr kumimoji="0" lang="bg-BG" altLang="bg-BG" sz="2100" b="1" i="0" u="none" strike="noStrike" cap="none" normalizeH="0" baseline="0" dirty="0" smtClean="0">
                <a:ln>
                  <a:noFill/>
                </a:ln>
                <a:solidFill>
                  <a:srgbClr val="202124"/>
                </a:solidFill>
                <a:effectLst/>
                <a:latin typeface="inherit"/>
              </a:rPr>
              <a:t> </a:t>
            </a:r>
            <a:r>
              <a:rPr kumimoji="0" lang="bg-BG" altLang="bg-BG" sz="2100" b="1" i="0" u="none" strike="noStrike" cap="none" normalizeH="0" baseline="0" dirty="0" err="1" smtClean="0">
                <a:ln>
                  <a:noFill/>
                </a:ln>
                <a:solidFill>
                  <a:srgbClr val="202124"/>
                </a:solidFill>
                <a:effectLst/>
                <a:latin typeface="inherit"/>
              </a:rPr>
              <a:t>health</a:t>
            </a:r>
            <a:r>
              <a:rPr kumimoji="0" lang="bg-BG" altLang="bg-BG" sz="2100" b="1" i="0" u="none" strike="noStrike" cap="none" normalizeH="0" baseline="0" dirty="0" smtClean="0">
                <a:ln>
                  <a:noFill/>
                </a:ln>
                <a:solidFill>
                  <a:srgbClr val="202124"/>
                </a:solidFill>
                <a:effectLst/>
                <a:latin typeface="inherit"/>
              </a:rPr>
              <a:t> </a:t>
            </a:r>
            <a:r>
              <a:rPr kumimoji="0" lang="bg-BG" altLang="bg-BG" sz="2100" b="1" i="0" u="none" strike="noStrike" cap="none" normalizeH="0" baseline="0" dirty="0" err="1" smtClean="0">
                <a:ln>
                  <a:noFill/>
                </a:ln>
                <a:solidFill>
                  <a:srgbClr val="202124"/>
                </a:solidFill>
                <a:effectLst/>
                <a:latin typeface="inherit"/>
              </a:rPr>
              <a:t>services</a:t>
            </a:r>
            <a:r>
              <a:rPr lang="en-US" altLang="bg-BG" sz="1100" dirty="0"/>
              <a:t>.</a:t>
            </a:r>
            <a:endParaRPr kumimoji="0" lang="en-US" altLang="bg-BG"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dirty="0" smtClean="0">
              <a:ln>
                <a:noFill/>
              </a:ln>
              <a:solidFill>
                <a:schemeClr val="tx1"/>
              </a:solidFill>
              <a:effectLst/>
            </a:endParaRPr>
          </a:p>
          <a:p>
            <a:pPr lvl="0" defTabSz="914400" eaLnBrk="0" fontAlgn="base" hangingPunct="0">
              <a:spcBef>
                <a:spcPct val="0"/>
              </a:spcBef>
              <a:spcAft>
                <a:spcPct val="0"/>
              </a:spcAft>
            </a:pPr>
            <a:r>
              <a:rPr lang="en-US" altLang="bg-BG" sz="2400" b="1" dirty="0"/>
              <a:t>Combating stigma and social </a:t>
            </a:r>
            <a:r>
              <a:rPr lang="en-US" altLang="bg-BG" sz="2400" b="1" dirty="0" smtClean="0"/>
              <a:t>exclusion.</a:t>
            </a:r>
            <a:endParaRPr lang="en-US" altLang="bg-BG" sz="2400" b="1" dirty="0" smtClean="0"/>
          </a:p>
          <a:p>
            <a:pPr lvl="0" defTabSz="914400" eaLnBrk="0" fontAlgn="base" hangingPunct="0">
              <a:spcBef>
                <a:spcPct val="0"/>
              </a:spcBef>
              <a:spcAft>
                <a:spcPct val="0"/>
              </a:spcAft>
            </a:pPr>
            <a:endParaRPr kumimoji="0" lang="en-US" altLang="bg-BG" sz="2000" b="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lang="en-US" altLang="bg-BG" sz="2000" dirty="0"/>
              <a:t>45. Emphasizes the crucial role of the media in changing perceptions of mental illness and calls </a:t>
            </a:r>
            <a:endParaRPr lang="en-US" altLang="bg-BG" sz="2000" dirty="0" smtClean="0"/>
          </a:p>
          <a:p>
            <a:pPr lvl="0" defTabSz="914400" eaLnBrk="0" fontAlgn="base" hangingPunct="0">
              <a:spcBef>
                <a:spcPct val="0"/>
              </a:spcBef>
              <a:spcAft>
                <a:spcPct val="0"/>
              </a:spcAft>
            </a:pPr>
            <a:r>
              <a:rPr lang="en-US" altLang="bg-BG" sz="2000" dirty="0" smtClean="0"/>
              <a:t>for </a:t>
            </a:r>
            <a:r>
              <a:rPr lang="en-US" altLang="bg-BG" sz="2000" dirty="0"/>
              <a:t>the development of European </a:t>
            </a:r>
            <a:r>
              <a:rPr lang="en-US" altLang="bg-BG" sz="2000" dirty="0" smtClean="0"/>
              <a:t>guidelines </a:t>
            </a:r>
            <a:r>
              <a:rPr lang="en-US" altLang="bg-BG" sz="2000" dirty="0"/>
              <a:t>for the </a:t>
            </a:r>
            <a:r>
              <a:rPr lang="en-US" altLang="bg-BG" sz="2000" b="1" dirty="0"/>
              <a:t>responsible presentation of mental health in the media</a:t>
            </a:r>
            <a:r>
              <a:rPr lang="en-US" altLang="bg-BG" sz="2000" dirty="0" smtClean="0"/>
              <a:t>;</a:t>
            </a:r>
          </a:p>
          <a:p>
            <a:pPr lvl="0" defTabSz="914400" eaLnBrk="0" fontAlgn="base" hangingPunct="0">
              <a:spcBef>
                <a:spcPct val="0"/>
              </a:spcBef>
              <a:spcAft>
                <a:spcPct val="0"/>
              </a:spcAft>
            </a:pPr>
            <a:endParaRPr lang="en-US" altLang="bg-BG" sz="2000" dirty="0"/>
          </a:p>
          <a:p>
            <a:pPr lvl="0" defTabSz="914400" eaLnBrk="0" fontAlgn="base" hangingPunct="0">
              <a:spcBef>
                <a:spcPct val="0"/>
              </a:spcBef>
              <a:spcAft>
                <a:spcPct val="0"/>
              </a:spcAft>
            </a:pPr>
            <a:r>
              <a:rPr lang="en-US" altLang="bg-BG" sz="2000" dirty="0"/>
              <a:t>47. Considers that the </a:t>
            </a:r>
            <a:r>
              <a:rPr lang="en-US" altLang="bg-BG" sz="2000" b="1" dirty="0" err="1"/>
              <a:t>destigmatisation</a:t>
            </a:r>
            <a:r>
              <a:rPr lang="en-US" altLang="bg-BG" sz="2000" b="1" dirty="0"/>
              <a:t> of mental illness </a:t>
            </a:r>
            <a:r>
              <a:rPr lang="en-US" altLang="bg-BG" sz="2000" dirty="0"/>
              <a:t>involves the cessation of the use of </a:t>
            </a:r>
            <a:endParaRPr lang="en-US" altLang="bg-BG" sz="2000" dirty="0" smtClean="0"/>
          </a:p>
          <a:p>
            <a:pPr lvl="0" defTabSz="914400" eaLnBrk="0" fontAlgn="base" hangingPunct="0">
              <a:spcBef>
                <a:spcPct val="0"/>
              </a:spcBef>
              <a:spcAft>
                <a:spcPct val="0"/>
              </a:spcAft>
            </a:pPr>
            <a:r>
              <a:rPr lang="en-US" altLang="bg-BG" sz="2000" dirty="0" smtClean="0"/>
              <a:t>invasive </a:t>
            </a:r>
            <a:r>
              <a:rPr lang="en-US" altLang="bg-BG" sz="2000" dirty="0"/>
              <a:t>and inhumane practices</a:t>
            </a:r>
            <a:r>
              <a:rPr lang="en-US" altLang="bg-BG" sz="2000" dirty="0" smtClean="0"/>
              <a:t>, </a:t>
            </a:r>
            <a:r>
              <a:rPr lang="en-US" altLang="bg-BG" sz="2000" dirty="0"/>
              <a:t>such as those based on the model of forced </a:t>
            </a:r>
            <a:r>
              <a:rPr lang="en-US" altLang="bg-BG" sz="2000" dirty="0" smtClean="0"/>
              <a:t>surveillance.</a:t>
            </a:r>
            <a:endParaRPr kumimoji="0" lang="en-US" altLang="bg-BG"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0502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bg-BG"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The Covid-19 </a:t>
            </a:r>
            <a:r>
              <a:rPr lang="en-US" altLang="bg-BG" dirty="0" smtClean="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pandemic </a:t>
            </a:r>
            <a:r>
              <a:rPr lang="en-US" altLang="bg-BG" smtClean="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in Bulgaria</a:t>
            </a:r>
            <a:endParaRPr lang="bg-BG"/>
          </a:p>
        </p:txBody>
      </p:sp>
      <p:sp>
        <p:nvSpPr>
          <p:cNvPr id="3" name="Text Placeholder 2"/>
          <p:cNvSpPr>
            <a:spLocks noGrp="1"/>
          </p:cNvSpPr>
          <p:nvPr>
            <p:ph type="body" idx="1"/>
          </p:nvPr>
        </p:nvSpPr>
        <p:spPr/>
        <p:txBody>
          <a:bodyPr/>
          <a:lstStyle/>
          <a:p>
            <a:endParaRPr lang="bg-BG"/>
          </a:p>
        </p:txBody>
      </p:sp>
    </p:spTree>
    <p:extLst>
      <p:ext uri="{BB962C8B-B14F-4D97-AF65-F5344CB8AC3E}">
        <p14:creationId xmlns:p14="http://schemas.microsoft.com/office/powerpoint/2010/main" val="3522321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74977" y="0"/>
            <a:ext cx="9404771" cy="358559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The Covid-19 pandemic started in March 2020. First we were told that we should not cross the national border, later – that we should not go out of home except for the most urgent needs, such as food and medicines.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(Only to supermarket and to pharmacy.)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We were not allowed to walk in the park</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gather</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groups</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more</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than</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3 p</a:t>
            </a:r>
            <a:r>
              <a:rPr kumimoji="0" lang="en-US"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eople</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Some of us thought we had </a:t>
            </a:r>
            <a:r>
              <a:rPr kumimoji="0" lang="en-US" altLang="bg-BG" b="1"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to stay at home all the time</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altLang="bg-BG" b="1"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not meet anybody</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For how long - we didn’t know…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They said it was a state of emergency, but some of us interpreted it as a martial law.</a:t>
            </a:r>
            <a:r>
              <a:rPr kumimoji="0" lang="en-US" altLang="bg-BG"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The bans were stricter on the elderly, at least this was the general feeling.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bg-BG" sz="1600" dirty="0">
              <a:solidFill>
                <a:srgbClr val="202124"/>
              </a:solidFill>
              <a:latin typeface="Consolas" panose="020B0609020204030204" pitchFamily="49"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600" b="0" i="0" u="none" strike="noStrike" cap="none" normalizeH="0" baseline="0" dirty="0" smtClean="0">
              <a:ln>
                <a:noFill/>
              </a:ln>
              <a:solidFill>
                <a:srgbClr val="202124"/>
              </a:solidFill>
              <a:effectLst/>
              <a:latin typeface="Consolas" panose="020B0609020204030204" pitchFamily="49" charset="0"/>
              <a:ea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91438" y="3321413"/>
            <a:ext cx="10155344" cy="33701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Special s</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hopping</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hours</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were set in the </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supermarkets </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old</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people</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which means that in there hours younger people were not allowed in the supermarkets.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This created protests from some busy young people.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On the other hand</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some old people</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realized</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(wrongly) </a:t>
            </a:r>
            <a:r>
              <a:rPr kumimoji="0" lang="en-US"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they</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could</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go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shop</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ping </a:t>
            </a:r>
            <a:r>
              <a:rPr kumimoji="0" lang="en-US" altLang="bg-BG" b="1"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only</a:t>
            </a:r>
            <a:r>
              <a:rPr kumimoji="0" lang="bg-BG" altLang="bg-BG" b="1"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bg-BG" b="1"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during</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those</a:t>
            </a:r>
            <a:r>
              <a:rPr kumimoji="0" lang="bg-BG"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bg-BG" altLang="bg-BG" b="0" i="0" u="none" strike="noStrike" cap="none" normalizeH="0" baseline="0" dirty="0" err="1"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hours</a:t>
            </a: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(from 8 to 10AM), which was not true, but all these misunderstandings created turmoil.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Certain public sentiments were created against the old people,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some elements of ageism emerged or were reinforced.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The hospitals started to overload, and it was clear that the old people were the most common patents.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bg-BG" dirty="0" smtClean="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Every day the headline news would announce the number of deaths.</a:t>
            </a:r>
            <a:endPar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b="0" i="0" u="none" strike="noStrike" cap="none" normalizeH="0" baseline="0" dirty="0" smtClean="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“Stay at home!” was the main message to the old people.</a:t>
            </a:r>
            <a:endParaRPr kumimoji="0" lang="bg-BG" altLang="bg-BG"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66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period of Covid19 Pandemics</a:t>
            </a:r>
            <a:endParaRPr lang="bg-BG" dirty="0"/>
          </a:p>
        </p:txBody>
      </p:sp>
      <p:sp>
        <p:nvSpPr>
          <p:cNvPr id="3" name="Content Placeholder 2"/>
          <p:cNvSpPr>
            <a:spLocks noGrp="1"/>
          </p:cNvSpPr>
          <p:nvPr>
            <p:ph idx="1"/>
          </p:nvPr>
        </p:nvSpPr>
        <p:spPr>
          <a:xfrm>
            <a:off x="677334" y="1512277"/>
            <a:ext cx="8596668" cy="5048543"/>
          </a:xfrm>
        </p:spPr>
        <p:txBody>
          <a:bodyPr>
            <a:normAutofit lnSpcReduction="10000"/>
          </a:bodyPr>
          <a:lstStyle/>
          <a:p>
            <a:r>
              <a:rPr lang="en-US" dirty="0" smtClean="0"/>
              <a:t>Old people </a:t>
            </a:r>
            <a:r>
              <a:rPr lang="en-US" dirty="0" smtClean="0"/>
              <a:t>in Bulgaria were </a:t>
            </a:r>
            <a:r>
              <a:rPr lang="en-US" dirty="0" smtClean="0"/>
              <a:t>supposed to “stay at home” – this was the phrase that the officials addressed to the population in the first days and weeks, and months after March 13, 2020.</a:t>
            </a:r>
          </a:p>
          <a:p>
            <a:r>
              <a:rPr lang="en-US" dirty="0" smtClean="0"/>
              <a:t>I am a representative of the old people in Bulgaria, one of those who did not stay at home. I went for long walks in the city, trying to avoid </a:t>
            </a:r>
            <a:r>
              <a:rPr lang="en-US" dirty="0"/>
              <a:t>p</a:t>
            </a:r>
            <a:r>
              <a:rPr lang="en-US" dirty="0" smtClean="0"/>
              <a:t>ublic transport. (The buses were running empty which was a painful view.) Most of my friends didn’t want to meet with me, because they were afraid of the virus. With some of them </a:t>
            </a:r>
            <a:r>
              <a:rPr lang="en-US" dirty="0" smtClean="0"/>
              <a:t>we </a:t>
            </a:r>
            <a:r>
              <a:rPr lang="en-US" dirty="0" smtClean="0"/>
              <a:t>met occasionally, walking in the streets with masks and talking to each other from a distance.</a:t>
            </a:r>
          </a:p>
          <a:p>
            <a:r>
              <a:rPr lang="en-US" dirty="0" smtClean="0"/>
              <a:t>As a matter of fact the mass media did not take care of the psychic consequences from the restrictive policy undertaken by the government. Many old people did not meet their children and grand-children for months, and some thought this would last forever.</a:t>
            </a:r>
          </a:p>
          <a:p>
            <a:r>
              <a:rPr lang="en-US" dirty="0" smtClean="0"/>
              <a:t>The fear of the virus overran the </a:t>
            </a:r>
            <a:r>
              <a:rPr lang="en-US" b="1" dirty="0" smtClean="0"/>
              <a:t>need for social contacts</a:t>
            </a:r>
            <a:r>
              <a:rPr lang="en-US" dirty="0" smtClean="0"/>
              <a:t>, but this was very harmful for the psychic health. The policy and the medias didn’t provide any information or support in this respect. (</a:t>
            </a:r>
            <a:r>
              <a:rPr lang="en-US" i="1" dirty="0" smtClean="0"/>
              <a:t>Social distancing </a:t>
            </a:r>
            <a:r>
              <a:rPr lang="en-US" dirty="0" smtClean="0"/>
              <a:t>instead of</a:t>
            </a:r>
            <a:r>
              <a:rPr lang="en-US" i="1" dirty="0" smtClean="0"/>
              <a:t> Physical distancing?</a:t>
            </a:r>
            <a:r>
              <a:rPr lang="en-US" dirty="0" smtClean="0"/>
              <a:t>)</a:t>
            </a:r>
          </a:p>
          <a:p>
            <a:endParaRPr lang="en-US" dirty="0" smtClean="0"/>
          </a:p>
        </p:txBody>
      </p:sp>
    </p:spTree>
    <p:extLst>
      <p:ext uri="{BB962C8B-B14F-4D97-AF65-F5344CB8AC3E}">
        <p14:creationId xmlns:p14="http://schemas.microsoft.com/office/powerpoint/2010/main" val="2765555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665958" cy="2570897"/>
          </a:xfrm>
        </p:spPr>
        <p:txBody>
          <a:bodyPr>
            <a:normAutofit fontScale="90000"/>
          </a:bodyPr>
          <a:lstStyle/>
          <a:p>
            <a:r>
              <a:rPr lang="en-US" dirty="0" smtClean="0"/>
              <a:t>Social contacts and </a:t>
            </a:r>
            <a:r>
              <a:rPr lang="en-US" dirty="0"/>
              <a:t>physical </a:t>
            </a:r>
            <a:r>
              <a:rPr lang="en-US" dirty="0" smtClean="0"/>
              <a:t>exercises </a:t>
            </a:r>
            <a:r>
              <a:rPr lang="en-US" dirty="0"/>
              <a:t>are basic needs for the </a:t>
            </a:r>
            <a:r>
              <a:rPr lang="en-US" dirty="0" smtClean="0"/>
              <a:t>elderly. </a:t>
            </a:r>
            <a:r>
              <a:rPr lang="en-US" sz="2700" dirty="0" smtClean="0">
                <a:solidFill>
                  <a:schemeClr val="accent2"/>
                </a:solidFill>
              </a:rPr>
              <a:t>Therefore </a:t>
            </a:r>
            <a:r>
              <a:rPr lang="en-US" sz="2700" dirty="0">
                <a:solidFill>
                  <a:schemeClr val="accent2"/>
                </a:solidFill>
              </a:rPr>
              <a:t>the instructions given to the old people were not appropriate, because they didn’t take into account the specific impact on mental health of this category of the population.</a:t>
            </a:r>
            <a:br>
              <a:rPr lang="en-US" sz="2700" dirty="0">
                <a:solidFill>
                  <a:schemeClr val="accent2"/>
                </a:solidFill>
              </a:rPr>
            </a:br>
            <a:endParaRPr lang="bg-BG" sz="2700" dirty="0"/>
          </a:p>
        </p:txBody>
      </p:sp>
      <p:sp>
        <p:nvSpPr>
          <p:cNvPr id="3" name="Content Placeholder 2"/>
          <p:cNvSpPr>
            <a:spLocks noGrp="1"/>
          </p:cNvSpPr>
          <p:nvPr>
            <p:ph idx="1"/>
          </p:nvPr>
        </p:nvSpPr>
        <p:spPr>
          <a:xfrm>
            <a:off x="797169" y="3411414"/>
            <a:ext cx="8054278" cy="2614247"/>
          </a:xfrm>
        </p:spPr>
        <p:txBody>
          <a:bodyPr>
            <a:normAutofit/>
          </a:bodyPr>
          <a:lstStyle/>
          <a:p>
            <a:r>
              <a:rPr lang="en-US" dirty="0" smtClean="0"/>
              <a:t>Old </a:t>
            </a:r>
            <a:r>
              <a:rPr lang="en-US" dirty="0" smtClean="0"/>
              <a:t>people </a:t>
            </a:r>
            <a:r>
              <a:rPr lang="en-US" dirty="0" smtClean="0"/>
              <a:t>in Bulgaria are a vulnerable group even without the pandemic: </a:t>
            </a:r>
            <a:r>
              <a:rPr lang="en-US" dirty="0" smtClean="0"/>
              <a:t>many of them live alone, many have financial problems, and </a:t>
            </a:r>
            <a:r>
              <a:rPr lang="en-US" dirty="0" smtClean="0"/>
              <a:t>they feared </a:t>
            </a:r>
            <a:r>
              <a:rPr lang="en-US" dirty="0" smtClean="0"/>
              <a:t>from the virus </a:t>
            </a:r>
            <a:r>
              <a:rPr lang="en-US" dirty="0" smtClean="0"/>
              <a:t>not </a:t>
            </a:r>
            <a:r>
              <a:rPr lang="en-US" dirty="0" smtClean="0"/>
              <a:t>only </a:t>
            </a:r>
            <a:r>
              <a:rPr lang="en-US" dirty="0" smtClean="0"/>
              <a:t>because of the risk for their </a:t>
            </a:r>
            <a:r>
              <a:rPr lang="en-US" dirty="0" smtClean="0"/>
              <a:t>own lives, but also for their family.</a:t>
            </a:r>
          </a:p>
          <a:p>
            <a:endParaRPr lang="en-US" dirty="0"/>
          </a:p>
          <a:p>
            <a:r>
              <a:rPr lang="en-US" dirty="0" smtClean="0"/>
              <a:t>As a consequence of the Covid-19 pandemic the old people in Bulgaria became even more vulnerable, fearing any hazards that inevitably occur in the turbulent times of today.</a:t>
            </a:r>
            <a:endParaRPr lang="bg-BG" dirty="0"/>
          </a:p>
        </p:txBody>
      </p:sp>
    </p:spTree>
    <p:extLst>
      <p:ext uri="{BB962C8B-B14F-4D97-AF65-F5344CB8AC3E}">
        <p14:creationId xmlns:p14="http://schemas.microsoft.com/office/powerpoint/2010/main" val="303623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22488"/>
            <a:ext cx="6479822" cy="722489"/>
          </a:xfrm>
        </p:spPr>
        <p:txBody>
          <a:bodyPr/>
          <a:lstStyle/>
          <a:p>
            <a:r>
              <a:rPr lang="en-US" dirty="0" smtClean="0"/>
              <a:t>Fear and Mental disorders</a:t>
            </a:r>
            <a:endParaRPr lang="bg-BG" dirty="0"/>
          </a:p>
        </p:txBody>
      </p:sp>
      <p:pic>
        <p:nvPicPr>
          <p:cNvPr id="1026" name="Picture 2" descr="https://upload.wikimedia.org/wikipedia/commons/thumb/2/2b/Mental_Disorder_Silhouette.png/250px-Mental_Disorder_Silhouett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9813" y="1914665"/>
            <a:ext cx="3780498" cy="42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03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in Ukraine</a:t>
            </a:r>
            <a:endParaRPr lang="bg-BG" dirty="0"/>
          </a:p>
        </p:txBody>
      </p:sp>
      <p:sp>
        <p:nvSpPr>
          <p:cNvPr id="3" name="Content Placeholder 2"/>
          <p:cNvSpPr>
            <a:spLocks noGrp="1"/>
          </p:cNvSpPr>
          <p:nvPr>
            <p:ph idx="1"/>
          </p:nvPr>
        </p:nvSpPr>
        <p:spPr>
          <a:xfrm>
            <a:off x="677334" y="1501423"/>
            <a:ext cx="8596668" cy="4739358"/>
          </a:xfrm>
        </p:spPr>
        <p:txBody>
          <a:bodyPr>
            <a:normAutofit/>
          </a:bodyPr>
          <a:lstStyle/>
          <a:p>
            <a:r>
              <a:rPr lang="en-US" dirty="0" smtClean="0"/>
              <a:t>This war is a new challenge for the psychic health of Bulgarians, and namely of the elderly Bulgarians.</a:t>
            </a:r>
          </a:p>
          <a:p>
            <a:r>
              <a:rPr lang="en-US" dirty="0" smtClean="0"/>
              <a:t>There is a stress from the images of huge bombings of apartment buildings in the cities and houses, and people trying to escape bombs hiding in the basements and in the metro for days… Children and old people, some of them sick or disabled… This is happening at a one day driving distance from us.</a:t>
            </a:r>
          </a:p>
          <a:p>
            <a:r>
              <a:rPr lang="en-US" dirty="0" smtClean="0"/>
              <a:t>We see on TV the images of many young women with small children at the borders between Ukraine and Romania, and with Poland and with Slovakia, who have travelled more than 24 hours in cars in terrible traffics jams, in crowded trains, walking with their luggage</a:t>
            </a:r>
            <a:r>
              <a:rPr lang="bg-BG" dirty="0" smtClean="0"/>
              <a:t> </a:t>
            </a:r>
            <a:r>
              <a:rPr lang="en-US" dirty="0" smtClean="0"/>
              <a:t>taken in a hurry… </a:t>
            </a:r>
            <a:r>
              <a:rPr lang="en-US" dirty="0" smtClean="0"/>
              <a:t>Over 2,5 </a:t>
            </a:r>
            <a:r>
              <a:rPr lang="en-US" dirty="0" smtClean="0"/>
              <a:t>million until this day </a:t>
            </a:r>
            <a:r>
              <a:rPr lang="en-US" dirty="0" smtClean="0"/>
              <a:t>(15.03.2022</a:t>
            </a:r>
            <a:r>
              <a:rPr lang="en-US" dirty="0" smtClean="0"/>
              <a:t>) – which is the greatest emigration </a:t>
            </a:r>
            <a:r>
              <a:rPr lang="en-US" dirty="0" smtClean="0"/>
              <a:t>flow in Europe </a:t>
            </a:r>
            <a:r>
              <a:rPr lang="en-US" dirty="0" smtClean="0"/>
              <a:t>since WWII.</a:t>
            </a:r>
          </a:p>
          <a:p>
            <a:r>
              <a:rPr lang="en-US" dirty="0" smtClean="0"/>
              <a:t>We know that these are </a:t>
            </a:r>
            <a:r>
              <a:rPr lang="en-US" dirty="0" smtClean="0"/>
              <a:t>mainly </a:t>
            </a:r>
            <a:r>
              <a:rPr lang="en-US" dirty="0" smtClean="0"/>
              <a:t>the young </a:t>
            </a:r>
            <a:r>
              <a:rPr lang="en-US" dirty="0" smtClean="0"/>
              <a:t>ones (women and children), less often - old women and old men Most of </a:t>
            </a:r>
            <a:r>
              <a:rPr lang="en-US" dirty="0" smtClean="0"/>
              <a:t>the older people </a:t>
            </a:r>
            <a:r>
              <a:rPr lang="en-US" dirty="0" smtClean="0"/>
              <a:t>probably couldn’t </a:t>
            </a:r>
            <a:r>
              <a:rPr lang="en-US" dirty="0" smtClean="0"/>
              <a:t>afford such a </a:t>
            </a:r>
            <a:r>
              <a:rPr lang="en-US" dirty="0" smtClean="0"/>
              <a:t>journey. </a:t>
            </a:r>
            <a:r>
              <a:rPr lang="en-US" dirty="0" smtClean="0"/>
              <a:t>So they were left behind…</a:t>
            </a:r>
            <a:endParaRPr lang="bg-BG" dirty="0"/>
          </a:p>
        </p:txBody>
      </p:sp>
    </p:spTree>
    <p:extLst>
      <p:ext uri="{BB962C8B-B14F-4D97-AF65-F5344CB8AC3E}">
        <p14:creationId xmlns:p14="http://schemas.microsoft.com/office/powerpoint/2010/main" val="1559466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Bulgarian society has undergone two major social transformations during the last 70-75 years:</a:t>
            </a:r>
            <a:endParaRPr lang="bg-BG" dirty="0"/>
          </a:p>
          <a:p>
            <a:pPr lvl="0"/>
            <a:r>
              <a:rPr lang="en-US" dirty="0"/>
              <a:t>After 1944</a:t>
            </a:r>
            <a:endParaRPr lang="bg-BG" dirty="0"/>
          </a:p>
          <a:p>
            <a:pPr lvl="0"/>
            <a:r>
              <a:rPr lang="en-US" dirty="0"/>
              <a:t>After 1989</a:t>
            </a:r>
            <a:endParaRPr lang="bg-BG" dirty="0"/>
          </a:p>
          <a:p>
            <a:r>
              <a:rPr lang="en-US" sz="2000" dirty="0"/>
              <a:t>Those who are now the “old people” in Bulgaria, had to adapt twice to two profoundly contradictory systems of </a:t>
            </a:r>
            <a:r>
              <a:rPr lang="en-US" sz="2000" b="1" dirty="0"/>
              <a:t>social norms and values</a:t>
            </a:r>
            <a:r>
              <a:rPr lang="en-US" sz="2000" dirty="0"/>
              <a:t>, economic structures, ways of thinking and behaving in the society.</a:t>
            </a:r>
            <a:endParaRPr lang="bg-BG" sz="2000" dirty="0"/>
          </a:p>
          <a:p>
            <a:endParaRPr lang="bg-BG" sz="2000" dirty="0"/>
          </a:p>
        </p:txBody>
      </p:sp>
    </p:spTree>
    <p:extLst>
      <p:ext uri="{BB962C8B-B14F-4D97-AF65-F5344CB8AC3E}">
        <p14:creationId xmlns:p14="http://schemas.microsoft.com/office/powerpoint/2010/main" val="4100458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 about the population of Bulgaria</a:t>
            </a:r>
            <a:endParaRPr lang="bg-BG" dirty="0"/>
          </a:p>
        </p:txBody>
      </p:sp>
      <p:pic>
        <p:nvPicPr>
          <p:cNvPr id="8194" name="Picture 2" descr="Bulgaria | History, Language, &amp; Points of Interest | Britann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0799" y="1706508"/>
            <a:ext cx="5276527" cy="42769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67789" y="1701689"/>
            <a:ext cx="6474804" cy="4281767"/>
          </a:xfrm>
          <a:prstGeom prst="rect">
            <a:avLst/>
          </a:prstGeom>
        </p:spPr>
      </p:pic>
      <p:pic>
        <p:nvPicPr>
          <p:cNvPr id="9" name="Picture 8"/>
          <p:cNvPicPr>
            <a:picLocks noChangeAspect="1"/>
          </p:cNvPicPr>
          <p:nvPr/>
        </p:nvPicPr>
        <p:blipFill>
          <a:blip r:embed="rId4"/>
          <a:stretch>
            <a:fillRect/>
          </a:stretch>
        </p:blipFill>
        <p:spPr>
          <a:xfrm>
            <a:off x="5439507" y="1031630"/>
            <a:ext cx="1098765" cy="816178"/>
          </a:xfrm>
          <a:prstGeom prst="rect">
            <a:avLst/>
          </a:prstGeom>
        </p:spPr>
      </p:pic>
    </p:spTree>
    <p:extLst>
      <p:ext uri="{BB962C8B-B14F-4D97-AF65-F5344CB8AC3E}">
        <p14:creationId xmlns:p14="http://schemas.microsoft.com/office/powerpoint/2010/main" val="728017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0990" y="820616"/>
            <a:ext cx="7831662" cy="4700954"/>
          </a:xfrm>
          <a:prstGeom prst="rect">
            <a:avLst/>
          </a:prstGeom>
        </p:spPr>
      </p:pic>
      <p:pic>
        <p:nvPicPr>
          <p:cNvPr id="3" name="Picture 2"/>
          <p:cNvPicPr>
            <a:picLocks noChangeAspect="1"/>
          </p:cNvPicPr>
          <p:nvPr/>
        </p:nvPicPr>
        <p:blipFill>
          <a:blip r:embed="rId3"/>
          <a:stretch>
            <a:fillRect/>
          </a:stretch>
        </p:blipFill>
        <p:spPr>
          <a:xfrm>
            <a:off x="5825270" y="4524375"/>
            <a:ext cx="2581275" cy="1771650"/>
          </a:xfrm>
          <a:prstGeom prst="rect">
            <a:avLst/>
          </a:prstGeom>
        </p:spPr>
      </p:pic>
    </p:spTree>
    <p:extLst>
      <p:ext uri="{BB962C8B-B14F-4D97-AF65-F5344CB8AC3E}">
        <p14:creationId xmlns:p14="http://schemas.microsoft.com/office/powerpoint/2010/main" val="2823059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067" y="508000"/>
            <a:ext cx="7044266" cy="1162756"/>
          </a:xfrm>
        </p:spPr>
        <p:txBody>
          <a:bodyPr>
            <a:noAutofit/>
          </a:bodyPr>
          <a:lstStyle/>
          <a:p>
            <a:r>
              <a:rPr lang="en-US" sz="2400" dirty="0" smtClean="0"/>
              <a:t>Since 1990 the population is decreasing</a:t>
            </a:r>
            <a:br>
              <a:rPr lang="en-US" sz="2400" dirty="0" smtClean="0"/>
            </a:br>
            <a:r>
              <a:rPr lang="en-US" sz="2400" dirty="0" smtClean="0"/>
              <a:t>mainly due to emigration (consisting mainly of young people)</a:t>
            </a:r>
            <a:br>
              <a:rPr lang="en-US" sz="2400" dirty="0" smtClean="0"/>
            </a:br>
            <a:r>
              <a:rPr lang="en-US" sz="2400" dirty="0" smtClean="0"/>
              <a:t/>
            </a:r>
            <a:br>
              <a:rPr lang="en-US" sz="2400" dirty="0" smtClean="0"/>
            </a:br>
            <a:r>
              <a:rPr lang="en-US" sz="2000" dirty="0" smtClean="0">
                <a:solidFill>
                  <a:schemeClr val="tx1"/>
                </a:solidFill>
              </a:rPr>
              <a:t>Population of Bulgaria from 1880 to 2021 </a:t>
            </a:r>
            <a:endParaRPr lang="bg-BG" sz="2000" dirty="0">
              <a:solidFill>
                <a:schemeClr val="tx1"/>
              </a:solidFill>
            </a:endParaRPr>
          </a:p>
        </p:txBody>
      </p:sp>
      <p:pic>
        <p:nvPicPr>
          <p:cNvPr id="7170" name="Picture 2" descr="Преброяване бр."/>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426" y="2321170"/>
            <a:ext cx="10834728" cy="386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679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6978" y="152399"/>
            <a:ext cx="8236944" cy="827851"/>
          </a:xfrm>
        </p:spPr>
        <p:txBody>
          <a:bodyPr>
            <a:noAutofit/>
          </a:bodyPr>
          <a:lstStyle/>
          <a:p>
            <a:r>
              <a:rPr lang="en-US" sz="1800" dirty="0" smtClean="0"/>
              <a:t>Changes in the age structure of the population between 1992 and 2021.</a:t>
            </a:r>
            <a:r>
              <a:rPr lang="bg-BG" sz="1800" dirty="0"/>
              <a:t/>
            </a:r>
            <a:br>
              <a:rPr lang="bg-BG" sz="1800" dirty="0"/>
            </a:br>
            <a:r>
              <a:rPr lang="en-US" sz="1800" dirty="0" smtClean="0"/>
              <a:t>(</a:t>
            </a:r>
            <a:r>
              <a:rPr lang="en-US" sz="1600" dirty="0" smtClean="0">
                <a:solidFill>
                  <a:schemeClr val="tx1"/>
                </a:solidFill>
              </a:rPr>
              <a:t>Percentage of the population of Bulgaria by three age groups:(0-17); (18-64) and (65+)</a:t>
            </a:r>
            <a:endParaRPr lang="bg-BG" sz="1600" dirty="0">
              <a:solidFill>
                <a:schemeClr val="tx1"/>
              </a:solidFill>
            </a:endParaRPr>
          </a:p>
        </p:txBody>
      </p:sp>
      <p:sp>
        <p:nvSpPr>
          <p:cNvPr id="3" name="Content Placeholder 2"/>
          <p:cNvSpPr>
            <a:spLocks noGrp="1"/>
          </p:cNvSpPr>
          <p:nvPr>
            <p:ph idx="1"/>
          </p:nvPr>
        </p:nvSpPr>
        <p:spPr>
          <a:xfrm>
            <a:off x="936978" y="4222044"/>
            <a:ext cx="8337024" cy="2381956"/>
          </a:xfrm>
        </p:spPr>
        <p:txBody>
          <a:bodyPr>
            <a:normAutofit/>
          </a:bodyPr>
          <a:lstStyle/>
          <a:p>
            <a:r>
              <a:rPr lang="en-US" dirty="0"/>
              <a:t>Bulgaria has one of the oldest populations in Europe: the share of people over 65 is </a:t>
            </a:r>
            <a:r>
              <a:rPr lang="en-US" b="1" dirty="0" smtClean="0"/>
              <a:t>24</a:t>
            </a:r>
            <a:r>
              <a:rPr lang="en-US" b="1" dirty="0"/>
              <a:t>% or more.</a:t>
            </a:r>
            <a:r>
              <a:rPr lang="en-US" dirty="0"/>
              <a:t> (According to the preliminary data of the 2021 population census.) </a:t>
            </a:r>
            <a:endParaRPr lang="bg-BG" dirty="0" smtClean="0"/>
          </a:p>
          <a:p>
            <a:r>
              <a:rPr lang="en-US" dirty="0" smtClean="0"/>
              <a:t>A </a:t>
            </a:r>
            <a:r>
              <a:rPr lang="en-US" dirty="0"/>
              <a:t>large part of these people live in one </a:t>
            </a:r>
            <a:r>
              <a:rPr lang="en-US" dirty="0" smtClean="0"/>
              <a:t>or two person </a:t>
            </a:r>
            <a:r>
              <a:rPr lang="en-US" dirty="0"/>
              <a:t>households.</a:t>
            </a:r>
            <a:r>
              <a:rPr lang="bg-BG" dirty="0"/>
              <a:t>  </a:t>
            </a:r>
            <a:endParaRPr lang="en-US" dirty="0" smtClean="0"/>
          </a:p>
          <a:p>
            <a:r>
              <a:rPr lang="en-US" dirty="0" smtClean="0"/>
              <a:t>Among </a:t>
            </a:r>
            <a:r>
              <a:rPr lang="en-US" dirty="0"/>
              <a:t>all households in the country more than 30% are one-person households. The share of one-person households has increased </a:t>
            </a:r>
            <a:r>
              <a:rPr lang="en-US" b="1" dirty="0"/>
              <a:t>between 20</a:t>
            </a:r>
            <a:r>
              <a:rPr lang="bg-BG" b="1" dirty="0"/>
              <a:t>0</a:t>
            </a:r>
            <a:r>
              <a:rPr lang="en-US" b="1" dirty="0"/>
              <a:t>1 and 20</a:t>
            </a:r>
            <a:r>
              <a:rPr lang="bg-BG" b="1" dirty="0"/>
              <a:t>1</a:t>
            </a:r>
            <a:r>
              <a:rPr lang="en-US" b="1" dirty="0"/>
              <a:t>1 from 22.7 to 30.8%.</a:t>
            </a:r>
            <a:r>
              <a:rPr lang="en-US" dirty="0"/>
              <a:t> </a:t>
            </a:r>
            <a:endParaRPr lang="en-US" dirty="0" smtClean="0"/>
          </a:p>
          <a:p>
            <a:endParaRPr lang="bg-BG" dirty="0"/>
          </a:p>
        </p:txBody>
      </p:sp>
      <p:pic>
        <p:nvPicPr>
          <p:cNvPr id="6146" name="Picture 2" descr="Преброяване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216" y="980251"/>
            <a:ext cx="6219871" cy="324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222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SHARE </a:t>
            </a:r>
            <a:r>
              <a:rPr lang="bg-BG" dirty="0" smtClean="0"/>
              <a:t>COVID-19 </a:t>
            </a:r>
            <a:r>
              <a:rPr lang="en-US" dirty="0" smtClean="0"/>
              <a:t>results on mental health</a:t>
            </a:r>
            <a:endParaRPr lang="bg-BG" dirty="0"/>
          </a:p>
        </p:txBody>
      </p:sp>
      <p:pic>
        <p:nvPicPr>
          <p:cNvPr id="10242" name="Picture 2" descr="http://www.share-project.org/fileadmin/_processed_/9/2/csm_202103_Different_levels_of_physical_activity_and_depression_symptoms_Website_85df851c6c.jpe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5873" y="1900573"/>
            <a:ext cx="4646846" cy="30966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85067" y="5308616"/>
            <a:ext cx="5413965" cy="2031325"/>
          </a:xfrm>
          <a:prstGeom prst="rect">
            <a:avLst/>
          </a:prstGeom>
        </p:spPr>
        <p:txBody>
          <a:bodyPr wrap="square">
            <a:spAutoFit/>
          </a:bodyPr>
          <a:lstStyle/>
          <a:p>
            <a:r>
              <a:rPr lang="en-US" sz="1200" dirty="0"/>
              <a:t>Study by </a:t>
            </a:r>
            <a:r>
              <a:rPr lang="en-US" sz="1200" dirty="0" err="1"/>
              <a:t>Adilson</a:t>
            </a:r>
            <a:r>
              <a:rPr lang="en-US" sz="1200" dirty="0"/>
              <a:t> Marques, Margarida Gaspar de Matos, Joana </a:t>
            </a:r>
            <a:r>
              <a:rPr lang="en-US" sz="1200" dirty="0" err="1"/>
              <a:t>Bordado</a:t>
            </a:r>
            <a:r>
              <a:rPr lang="en-US" sz="1200" dirty="0"/>
              <a:t>, </a:t>
            </a:r>
            <a:r>
              <a:rPr lang="en-US" sz="1200" dirty="0" err="1"/>
              <a:t>Élvio</a:t>
            </a:r>
            <a:r>
              <a:rPr lang="en-US" sz="1200" dirty="0"/>
              <a:t> </a:t>
            </a:r>
            <a:r>
              <a:rPr lang="en-US" sz="1200" dirty="0" err="1"/>
              <a:t>R.Gouveia</a:t>
            </a:r>
            <a:r>
              <a:rPr lang="en-US" sz="1200" dirty="0"/>
              <a:t>, Miguel Peralta and Diego Gomez-</a:t>
            </a:r>
            <a:r>
              <a:rPr lang="en-US" sz="1200" dirty="0" err="1"/>
              <a:t>Baya</a:t>
            </a:r>
            <a:r>
              <a:rPr lang="en-US" sz="1200" dirty="0"/>
              <a:t> (2020): Different levels of physical activity and depression symptoms among older adults from 18 countries: A population-based study from the Survey of Health, Ageing and Retirement in Europe (SHARE). European Journal of Sport Science, DOI: 10.1080/17461391.2020.1795273</a:t>
            </a:r>
          </a:p>
          <a:p>
            <a:r>
              <a:rPr lang="en-US" sz="1200" dirty="0" smtClean="0"/>
              <a:t>URL</a:t>
            </a:r>
            <a:r>
              <a:rPr lang="en-US" sz="1200" dirty="0"/>
              <a:t>: https://doi.org/10.1080/17461391.2020.1795273</a:t>
            </a:r>
          </a:p>
          <a:p>
            <a:endParaRPr lang="en-US" sz="1200" dirty="0"/>
          </a:p>
          <a:p>
            <a:r>
              <a:rPr lang="en-US" sz="1200" dirty="0"/>
              <a:t>Photo: Adobe Stock / DenisProduction.com</a:t>
            </a:r>
          </a:p>
          <a:p>
            <a:endParaRPr lang="en-US" dirty="0"/>
          </a:p>
        </p:txBody>
      </p:sp>
      <p:sp>
        <p:nvSpPr>
          <p:cNvPr id="6" name="Rectangle 5"/>
          <p:cNvSpPr/>
          <p:nvPr/>
        </p:nvSpPr>
        <p:spPr>
          <a:xfrm>
            <a:off x="4975668" y="1215188"/>
            <a:ext cx="4725662" cy="4093428"/>
          </a:xfrm>
          <a:prstGeom prst="rect">
            <a:avLst/>
          </a:prstGeom>
        </p:spPr>
        <p:txBody>
          <a:bodyPr wrap="square">
            <a:spAutoFit/>
          </a:bodyPr>
          <a:lstStyle/>
          <a:p>
            <a:r>
              <a:rPr lang="en-US" sz="2000" b="1" dirty="0"/>
              <a:t>Keeping Physically and Mentally </a:t>
            </a:r>
            <a:r>
              <a:rPr lang="en-US" sz="2000" b="1" dirty="0" smtClean="0"/>
              <a:t>Fit</a:t>
            </a:r>
          </a:p>
          <a:p>
            <a:endParaRPr lang="en-US" sz="2000" b="1" dirty="0"/>
          </a:p>
          <a:p>
            <a:r>
              <a:rPr lang="en-US" sz="2000" i="1" dirty="0"/>
              <a:t>Researchers observe a mitigating effect of even moderate physical activity on depression. </a:t>
            </a:r>
            <a:endParaRPr lang="en-US" sz="2000" i="1" dirty="0" smtClean="0"/>
          </a:p>
          <a:p>
            <a:r>
              <a:rPr lang="en-US" sz="2000" i="1" dirty="0" smtClean="0"/>
              <a:t>Therefore</a:t>
            </a:r>
            <a:r>
              <a:rPr lang="en-US" sz="2000" i="1" dirty="0"/>
              <a:t>, public health programs designed to improve mental health of older adults in Europe and Israel should include policies promoting physical activities as they not only improve physical fitness but also boost self-esteem and offer an opportunity to </a:t>
            </a:r>
            <a:r>
              <a:rPr lang="en-US" sz="2000" i="1" dirty="0" err="1"/>
              <a:t>socialise</a:t>
            </a:r>
            <a:r>
              <a:rPr lang="en-US" sz="2000" i="1" dirty="0"/>
              <a:t>. </a:t>
            </a:r>
            <a:endParaRPr lang="bg-BG" sz="2000" i="1" dirty="0"/>
          </a:p>
        </p:txBody>
      </p:sp>
    </p:spTree>
    <p:extLst>
      <p:ext uri="{BB962C8B-B14F-4D97-AF65-F5344CB8AC3E}">
        <p14:creationId xmlns:p14="http://schemas.microsoft.com/office/powerpoint/2010/main" val="117783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663" y="308708"/>
            <a:ext cx="8207202" cy="961292"/>
          </a:xfrm>
        </p:spPr>
        <p:txBody>
          <a:bodyPr/>
          <a:lstStyle/>
          <a:p>
            <a:r>
              <a:rPr lang="en-US" dirty="0" smtClean="0"/>
              <a:t>	Thank you for your attention!</a:t>
            </a:r>
            <a:endParaRPr lang="bg-BG" dirty="0"/>
          </a:p>
        </p:txBody>
      </p:sp>
      <p:pic>
        <p:nvPicPr>
          <p:cNvPr id="1026" name="Picture 2" descr="cdn.download.ams.birds.cornell.edu/api/v1/as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305" y="3272686"/>
            <a:ext cx="4252866" cy="31913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36321" y="1631019"/>
            <a:ext cx="3681045" cy="3067538"/>
          </a:xfrm>
          <a:prstGeom prst="rect">
            <a:avLst/>
          </a:prstGeom>
        </p:spPr>
      </p:pic>
      <p:pic>
        <p:nvPicPr>
          <p:cNvPr id="10" name="Picture 9"/>
          <p:cNvPicPr>
            <a:picLocks noChangeAspect="1"/>
          </p:cNvPicPr>
          <p:nvPr/>
        </p:nvPicPr>
        <p:blipFill>
          <a:blip r:embed="rId4"/>
          <a:stretch>
            <a:fillRect/>
          </a:stretch>
        </p:blipFill>
        <p:spPr>
          <a:xfrm>
            <a:off x="6988870" y="1529611"/>
            <a:ext cx="2619375" cy="1743075"/>
          </a:xfrm>
          <a:prstGeom prst="rect">
            <a:avLst/>
          </a:prstGeom>
        </p:spPr>
      </p:pic>
    </p:spTree>
    <p:extLst>
      <p:ext uri="{BB962C8B-B14F-4D97-AF65-F5344CB8AC3E}">
        <p14:creationId xmlns:p14="http://schemas.microsoft.com/office/powerpoint/2010/main" val="402159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553155"/>
          </a:xfrm>
        </p:spPr>
        <p:txBody>
          <a:bodyPr>
            <a:normAutofit fontScale="90000"/>
          </a:bodyPr>
          <a:lstStyle/>
          <a:p>
            <a:r>
              <a:rPr lang="en-US" dirty="0" smtClean="0"/>
              <a:t>The “Health Triangle”: Dimensions </a:t>
            </a:r>
            <a:r>
              <a:rPr lang="en-US" dirty="0"/>
              <a:t>of health</a:t>
            </a:r>
            <a:endParaRPr lang="bg-BG" dirty="0"/>
          </a:p>
        </p:txBody>
      </p:sp>
      <p:sp>
        <p:nvSpPr>
          <p:cNvPr id="3" name="Content Placeholder 2"/>
          <p:cNvSpPr>
            <a:spLocks noGrp="1"/>
          </p:cNvSpPr>
          <p:nvPr>
            <p:ph idx="1"/>
          </p:nvPr>
        </p:nvSpPr>
        <p:spPr>
          <a:xfrm>
            <a:off x="90312" y="643467"/>
            <a:ext cx="10182577" cy="6389512"/>
          </a:xfrm>
        </p:spPr>
        <p:txBody>
          <a:bodyPr>
            <a:normAutofit fontScale="92500" lnSpcReduction="10000"/>
          </a:bodyPr>
          <a:lstStyle/>
          <a:p>
            <a:pPr marL="0" indent="0">
              <a:buNone/>
            </a:pPr>
            <a:r>
              <a:rPr lang="en-US" dirty="0"/>
              <a:t/>
            </a:r>
            <a:br>
              <a:rPr lang="en-US" dirty="0"/>
            </a:br>
            <a:r>
              <a:rPr lang="en-US" dirty="0"/>
              <a:t> </a:t>
            </a:r>
            <a:r>
              <a:rPr lang="en-US" b="1" dirty="0"/>
              <a:t>Physical </a:t>
            </a:r>
            <a:r>
              <a:rPr lang="en-US" b="1" dirty="0" smtClean="0"/>
              <a:t>dimension: </a:t>
            </a:r>
          </a:p>
          <a:p>
            <a:pPr>
              <a:buFontTx/>
              <a:buChar char="-"/>
            </a:pPr>
            <a:r>
              <a:rPr lang="en-US" sz="1300" dirty="0" smtClean="0">
                <a:latin typeface="Times New Roman" panose="02020603050405020304" pitchFamily="18" charset="0"/>
                <a:cs typeface="Times New Roman" panose="02020603050405020304" pitchFamily="18" charset="0"/>
              </a:rPr>
              <a:t>ability </a:t>
            </a:r>
            <a:r>
              <a:rPr lang="en-US" sz="1300" dirty="0">
                <a:latin typeface="Times New Roman" panose="02020603050405020304" pitchFamily="18" charset="0"/>
                <a:cs typeface="Times New Roman" panose="02020603050405020304" pitchFamily="18" charset="0"/>
              </a:rPr>
              <a:t>to resist disease </a:t>
            </a:r>
            <a:endParaRPr lang="en-US" sz="1300" dirty="0" smtClean="0">
              <a:latin typeface="Times New Roman" panose="02020603050405020304" pitchFamily="18" charset="0"/>
              <a:cs typeface="Times New Roman" panose="02020603050405020304" pitchFamily="18" charset="0"/>
            </a:endParaRPr>
          </a:p>
          <a:p>
            <a:pPr>
              <a:buFontTx/>
              <a:buChar char="-"/>
            </a:pPr>
            <a:r>
              <a:rPr lang="en-US" sz="1300" dirty="0" smtClean="0">
                <a:latin typeface="Times New Roman" panose="02020603050405020304" pitchFamily="18" charset="0"/>
                <a:cs typeface="Times New Roman" panose="02020603050405020304" pitchFamily="18" charset="0"/>
              </a:rPr>
              <a:t>ability </a:t>
            </a:r>
            <a:r>
              <a:rPr lang="en-US" sz="1300" dirty="0">
                <a:latin typeface="Times New Roman" panose="02020603050405020304" pitchFamily="18" charset="0"/>
                <a:cs typeface="Times New Roman" panose="02020603050405020304" pitchFamily="18" charset="0"/>
              </a:rPr>
              <a:t>to recover from illness and injury </a:t>
            </a:r>
            <a:endParaRPr lang="en-US" sz="1300" dirty="0" smtClean="0">
              <a:latin typeface="Times New Roman" panose="02020603050405020304" pitchFamily="18" charset="0"/>
              <a:cs typeface="Times New Roman" panose="02020603050405020304" pitchFamily="18" charset="0"/>
            </a:endParaRPr>
          </a:p>
          <a:p>
            <a:pPr>
              <a:buFontTx/>
              <a:buChar char="-"/>
            </a:pPr>
            <a:r>
              <a:rPr lang="en-US" sz="1300" dirty="0" smtClean="0">
                <a:latin typeface="Times New Roman" panose="02020603050405020304" pitchFamily="18" charset="0"/>
                <a:cs typeface="Times New Roman" panose="02020603050405020304" pitchFamily="18" charset="0"/>
              </a:rPr>
              <a:t>sufficient </a:t>
            </a:r>
            <a:r>
              <a:rPr lang="en-US" sz="1300" dirty="0">
                <a:latin typeface="Times New Roman" panose="02020603050405020304" pitchFamily="18" charset="0"/>
                <a:cs typeface="Times New Roman" panose="02020603050405020304" pitchFamily="18" charset="0"/>
              </a:rPr>
              <a:t>energy, strength and coordination to engage in daily physical </a:t>
            </a:r>
            <a:r>
              <a:rPr lang="en-US" sz="1300" dirty="0" smtClean="0">
                <a:latin typeface="Times New Roman" panose="02020603050405020304" pitchFamily="18" charset="0"/>
                <a:cs typeface="Times New Roman" panose="02020603050405020304" pitchFamily="18" charset="0"/>
              </a:rPr>
              <a:t>activity</a:t>
            </a:r>
          </a:p>
          <a:p>
            <a:pPr>
              <a:buFontTx/>
              <a:buChar char="-"/>
            </a:pPr>
            <a:r>
              <a:rPr lang="en-US" sz="1300" dirty="0" smtClean="0">
                <a:latin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cs typeface="Times New Roman" panose="02020603050405020304" pitchFamily="18" charset="0"/>
              </a:rPr>
              <a:t>appropriate weight and nutrition</a:t>
            </a:r>
            <a:r>
              <a:rPr lang="en-US" sz="1300" dirty="0"/>
              <a:t/>
            </a:r>
            <a:br>
              <a:rPr lang="en-US" sz="1300" dirty="0"/>
            </a:br>
            <a:endParaRPr lang="en-US" sz="1300" dirty="0"/>
          </a:p>
          <a:p>
            <a:pPr marL="0" indent="0">
              <a:buNone/>
            </a:pPr>
            <a:r>
              <a:rPr lang="en-US" dirty="0"/>
              <a:t> </a:t>
            </a:r>
            <a:r>
              <a:rPr lang="en-US" b="1" dirty="0"/>
              <a:t>Social </a:t>
            </a:r>
            <a:r>
              <a:rPr lang="en-US" b="1" dirty="0" smtClean="0"/>
              <a:t>dimension: </a:t>
            </a:r>
          </a:p>
          <a:p>
            <a:pPr>
              <a:buFontTx/>
              <a:buChar char="-"/>
            </a:pPr>
            <a:r>
              <a:rPr lang="en-US" sz="1500" dirty="0" smtClean="0">
                <a:latin typeface="Times New Roman" panose="02020603050405020304" pitchFamily="18" charset="0"/>
                <a:cs typeface="Times New Roman" panose="02020603050405020304" pitchFamily="18" charset="0"/>
              </a:rPr>
              <a:t>development </a:t>
            </a:r>
            <a:r>
              <a:rPr lang="en-US" sz="1500" dirty="0">
                <a:latin typeface="Times New Roman" panose="02020603050405020304" pitchFamily="18" charset="0"/>
                <a:cs typeface="Times New Roman" panose="02020603050405020304" pitchFamily="18" charset="0"/>
              </a:rPr>
              <a:t>and maintenance of social interactions and relationships </a:t>
            </a:r>
            <a:endParaRPr lang="en-US" sz="1500" dirty="0" smtClean="0">
              <a:latin typeface="Times New Roman" panose="02020603050405020304" pitchFamily="18" charset="0"/>
              <a:cs typeface="Times New Roman" panose="02020603050405020304" pitchFamily="18" charset="0"/>
            </a:endParaRPr>
          </a:p>
          <a:p>
            <a:pPr>
              <a:buFontTx/>
              <a:buChar char="-"/>
            </a:pPr>
            <a:r>
              <a:rPr lang="en-US" sz="1500" dirty="0" smtClean="0">
                <a:latin typeface="Times New Roman" panose="02020603050405020304" pitchFamily="18" charset="0"/>
                <a:cs typeface="Times New Roman" panose="02020603050405020304" pitchFamily="18" charset="0"/>
              </a:rPr>
              <a:t>positive </a:t>
            </a:r>
            <a:r>
              <a:rPr lang="en-US" sz="1500" dirty="0">
                <a:latin typeface="Times New Roman" panose="02020603050405020304" pitchFamily="18" charset="0"/>
                <a:cs typeface="Times New Roman" panose="02020603050405020304" pitchFamily="18" charset="0"/>
              </a:rPr>
              <a:t>and effective communication </a:t>
            </a:r>
            <a:endParaRPr lang="en-US" sz="1500" dirty="0" smtClean="0">
              <a:latin typeface="Times New Roman" panose="02020603050405020304" pitchFamily="18" charset="0"/>
              <a:cs typeface="Times New Roman" panose="02020603050405020304" pitchFamily="18" charset="0"/>
            </a:endParaRPr>
          </a:p>
          <a:p>
            <a:pPr>
              <a:buFontTx/>
              <a:buChar char="-"/>
            </a:pPr>
            <a:r>
              <a:rPr lang="en-US" sz="1500" dirty="0" smtClean="0">
                <a:latin typeface="Times New Roman" panose="02020603050405020304" pitchFamily="18" charset="0"/>
                <a:cs typeface="Times New Roman" panose="02020603050405020304" pitchFamily="18" charset="0"/>
              </a:rPr>
              <a:t>cultivation </a:t>
            </a:r>
            <a:r>
              <a:rPr lang="en-US" sz="1500" dirty="0">
                <a:latin typeface="Times New Roman" panose="02020603050405020304" pitchFamily="18" charset="0"/>
                <a:cs typeface="Times New Roman" panose="02020603050405020304" pitchFamily="18" charset="0"/>
              </a:rPr>
              <a:t>of social skills </a:t>
            </a:r>
            <a:endParaRPr lang="en-US" sz="1500" dirty="0" smtClean="0">
              <a:latin typeface="Times New Roman" panose="02020603050405020304" pitchFamily="18" charset="0"/>
              <a:cs typeface="Times New Roman" panose="02020603050405020304" pitchFamily="18" charset="0"/>
            </a:endParaRPr>
          </a:p>
          <a:p>
            <a:pPr>
              <a:buFontTx/>
              <a:buChar char="-"/>
            </a:pPr>
            <a:r>
              <a:rPr lang="en-US" sz="1500" dirty="0" smtClean="0">
                <a:latin typeface="Times New Roman" panose="02020603050405020304" pitchFamily="18" charset="0"/>
                <a:cs typeface="Times New Roman" panose="02020603050405020304" pitchFamily="18" charset="0"/>
              </a:rPr>
              <a:t>positive </a:t>
            </a:r>
            <a:r>
              <a:rPr lang="en-US" sz="1500" dirty="0">
                <a:latin typeface="Times New Roman" panose="02020603050405020304" pitchFamily="18" charset="0"/>
                <a:cs typeface="Times New Roman" panose="02020603050405020304" pitchFamily="18" charset="0"/>
              </a:rPr>
              <a:t>contribution to the community </a:t>
            </a:r>
            <a:endParaRPr lang="en-US" sz="1500" dirty="0" smtClean="0">
              <a:latin typeface="Times New Roman" panose="02020603050405020304" pitchFamily="18" charset="0"/>
              <a:cs typeface="Times New Roman" panose="02020603050405020304" pitchFamily="18" charset="0"/>
            </a:endParaRPr>
          </a:p>
          <a:p>
            <a:pPr>
              <a:buFontTx/>
              <a:buChar char="-"/>
            </a:pPr>
            <a:r>
              <a:rPr lang="en-US" sz="1500" dirty="0" smtClean="0">
                <a:latin typeface="Times New Roman" panose="02020603050405020304" pitchFamily="18" charset="0"/>
                <a:cs typeface="Times New Roman" panose="02020603050405020304" pitchFamily="18" charset="0"/>
              </a:rPr>
              <a:t>accessing </a:t>
            </a:r>
            <a:r>
              <a:rPr lang="en-US" sz="1500" dirty="0">
                <a:latin typeface="Times New Roman" panose="02020603050405020304" pitchFamily="18" charset="0"/>
                <a:cs typeface="Times New Roman" panose="02020603050405020304" pitchFamily="18" charset="0"/>
              </a:rPr>
              <a:t>support services when needed</a:t>
            </a:r>
            <a:r>
              <a:rPr lang="en-US" dirty="0"/>
              <a:t/>
            </a:r>
            <a:br>
              <a:rPr lang="en-US" dirty="0"/>
            </a:br>
            <a:endParaRPr lang="en-US" dirty="0"/>
          </a:p>
          <a:p>
            <a:pPr marL="0" indent="0">
              <a:buNone/>
            </a:pPr>
            <a:r>
              <a:rPr lang="en-US" b="1" dirty="0"/>
              <a:t> Mental </a:t>
            </a:r>
            <a:r>
              <a:rPr lang="en-US" b="1" dirty="0" smtClean="0"/>
              <a:t>dimension: </a:t>
            </a:r>
          </a:p>
          <a:p>
            <a:pPr>
              <a:buFontTx/>
              <a:buChar char="-"/>
            </a:pPr>
            <a:r>
              <a:rPr lang="en-US" sz="1500" dirty="0" smtClean="0">
                <a:latin typeface="Times New Roman" panose="02020603050405020304" pitchFamily="18" charset="0"/>
                <a:cs typeface="Times New Roman" panose="02020603050405020304" pitchFamily="18" charset="0"/>
              </a:rPr>
              <a:t>ability </a:t>
            </a:r>
            <a:r>
              <a:rPr lang="en-US" sz="1500" dirty="0">
                <a:latin typeface="Times New Roman" panose="02020603050405020304" pitchFamily="18" charset="0"/>
                <a:cs typeface="Times New Roman" panose="02020603050405020304" pitchFamily="18" charset="0"/>
              </a:rPr>
              <a:t>to understand and express </a:t>
            </a:r>
            <a:r>
              <a:rPr lang="en-US" sz="1500" dirty="0" smtClean="0">
                <a:latin typeface="Times New Roman" panose="02020603050405020304" pitchFamily="18" charset="0"/>
                <a:cs typeface="Times New Roman" panose="02020603050405020304" pitchFamily="18" charset="0"/>
              </a:rPr>
              <a:t>emotions</a:t>
            </a:r>
          </a:p>
          <a:p>
            <a:pPr>
              <a:buFontTx/>
              <a:buChar char="-"/>
            </a:pPr>
            <a:r>
              <a:rPr lang="en-US" sz="1500" dirty="0" smtClean="0">
                <a:latin typeface="Times New Roman" panose="02020603050405020304" pitchFamily="18" charset="0"/>
                <a:cs typeface="Times New Roman" panose="02020603050405020304" pitchFamily="18" charset="0"/>
              </a:rPr>
              <a:t>self </a:t>
            </a:r>
            <a:r>
              <a:rPr lang="en-US" sz="1500" dirty="0">
                <a:latin typeface="Times New Roman" panose="02020603050405020304" pitchFamily="18" charset="0"/>
                <a:cs typeface="Times New Roman" panose="02020603050405020304" pitchFamily="18" charset="0"/>
              </a:rPr>
              <a:t>confidence and positive self esteem </a:t>
            </a:r>
            <a:endParaRPr lang="en-US" sz="1500" dirty="0" smtClean="0">
              <a:latin typeface="Times New Roman" panose="02020603050405020304" pitchFamily="18" charset="0"/>
              <a:cs typeface="Times New Roman" panose="02020603050405020304" pitchFamily="18" charset="0"/>
            </a:endParaRPr>
          </a:p>
          <a:p>
            <a:pPr>
              <a:buFontTx/>
              <a:buChar char="-"/>
            </a:pPr>
            <a:r>
              <a:rPr lang="en-US" sz="1500" dirty="0" smtClean="0">
                <a:latin typeface="Times New Roman" panose="02020603050405020304" pitchFamily="18" charset="0"/>
                <a:cs typeface="Times New Roman" panose="02020603050405020304" pitchFamily="18" charset="0"/>
              </a:rPr>
              <a:t>ability </a:t>
            </a:r>
            <a:r>
              <a:rPr lang="en-US" sz="1500" dirty="0">
                <a:latin typeface="Times New Roman" panose="02020603050405020304" pitchFamily="18" charset="0"/>
                <a:cs typeface="Times New Roman" panose="02020603050405020304" pitchFamily="18" charset="0"/>
              </a:rPr>
              <a:t>to cope with challenging situations and to deal with stress </a:t>
            </a:r>
            <a:endParaRPr lang="en-US" sz="1500" dirty="0" smtClean="0">
              <a:latin typeface="Times New Roman" panose="02020603050405020304" pitchFamily="18" charset="0"/>
              <a:cs typeface="Times New Roman" panose="02020603050405020304" pitchFamily="18" charset="0"/>
            </a:endParaRPr>
          </a:p>
          <a:p>
            <a:pPr>
              <a:buFontTx/>
              <a:buChar char="-"/>
            </a:pPr>
            <a:r>
              <a:rPr lang="en-US" sz="1500" dirty="0" smtClean="0">
                <a:latin typeface="Times New Roman" panose="02020603050405020304" pitchFamily="18" charset="0"/>
                <a:cs typeface="Times New Roman" panose="02020603050405020304" pitchFamily="18" charset="0"/>
              </a:rPr>
              <a:t>ability </a:t>
            </a:r>
            <a:r>
              <a:rPr lang="en-US" sz="1500" dirty="0">
                <a:latin typeface="Times New Roman" panose="02020603050405020304" pitchFamily="18" charset="0"/>
                <a:cs typeface="Times New Roman" panose="02020603050405020304" pitchFamily="18" charset="0"/>
              </a:rPr>
              <a:t>to solve problems </a:t>
            </a:r>
            <a:endParaRPr lang="en-US" sz="1500" dirty="0" smtClean="0">
              <a:latin typeface="Times New Roman" panose="02020603050405020304" pitchFamily="18" charset="0"/>
              <a:cs typeface="Times New Roman" panose="02020603050405020304" pitchFamily="18" charset="0"/>
            </a:endParaRPr>
          </a:p>
          <a:p>
            <a:pPr>
              <a:buFontTx/>
              <a:buChar char="-"/>
            </a:pPr>
            <a:r>
              <a:rPr lang="en-US" sz="1500" dirty="0">
                <a:latin typeface="Times New Roman" panose="02020603050405020304" pitchFamily="18" charset="0"/>
                <a:cs typeface="Times New Roman" panose="02020603050405020304" pitchFamily="18" charset="0"/>
              </a:rPr>
              <a:t>c</a:t>
            </a:r>
            <a:r>
              <a:rPr lang="en-US" sz="1500" dirty="0" smtClean="0">
                <a:latin typeface="Times New Roman" panose="02020603050405020304" pitchFamily="18" charset="0"/>
                <a:cs typeface="Times New Roman" panose="02020603050405020304" pitchFamily="18" charset="0"/>
              </a:rPr>
              <a:t>apacity </a:t>
            </a:r>
            <a:r>
              <a:rPr lang="en-US" sz="1500" dirty="0">
                <a:latin typeface="Times New Roman" panose="02020603050405020304" pitchFamily="18" charset="0"/>
                <a:cs typeface="Times New Roman" panose="02020603050405020304" pitchFamily="18" charset="0"/>
              </a:rPr>
              <a:t>to love, work and </a:t>
            </a:r>
            <a:r>
              <a:rPr lang="en-US" sz="1500" dirty="0" smtClean="0">
                <a:latin typeface="Times New Roman" panose="02020603050405020304" pitchFamily="18" charset="0"/>
                <a:cs typeface="Times New Roman" panose="02020603050405020304" pitchFamily="18" charset="0"/>
              </a:rPr>
              <a:t>play	</a:t>
            </a:r>
            <a:r>
              <a:rPr lang="en-US"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https</a:t>
            </a:r>
            <a:r>
              <a:rPr lang="en-US" sz="1300" dirty="0">
                <a:latin typeface="Times New Roman" panose="02020603050405020304" pitchFamily="18" charset="0"/>
                <a:cs typeface="Times New Roman" panose="02020603050405020304" pitchFamily="18" charset="0"/>
              </a:rPr>
              <a:t>://slideplayer.com/slide/8710652/</a:t>
            </a:r>
          </a:p>
          <a:p>
            <a:endParaRPr lang="bg-BG" dirty="0"/>
          </a:p>
        </p:txBody>
      </p:sp>
      <p:pic>
        <p:nvPicPr>
          <p:cNvPr id="5" name="Picture 4"/>
          <p:cNvPicPr>
            <a:picLocks noChangeAspect="1"/>
          </p:cNvPicPr>
          <p:nvPr/>
        </p:nvPicPr>
        <p:blipFill>
          <a:blip r:embed="rId2"/>
          <a:stretch>
            <a:fillRect/>
          </a:stretch>
        </p:blipFill>
        <p:spPr>
          <a:xfrm>
            <a:off x="5422181" y="1365956"/>
            <a:ext cx="4718592" cy="4323644"/>
          </a:xfrm>
          <a:prstGeom prst="rect">
            <a:avLst/>
          </a:prstGeom>
        </p:spPr>
      </p:pic>
    </p:spTree>
    <p:extLst>
      <p:ext uri="{BB962C8B-B14F-4D97-AF65-F5344CB8AC3E}">
        <p14:creationId xmlns:p14="http://schemas.microsoft.com/office/powerpoint/2010/main" val="104895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489" y="293511"/>
            <a:ext cx="6609824" cy="1106311"/>
          </a:xfrm>
        </p:spPr>
        <p:txBody>
          <a:bodyPr>
            <a:normAutofit/>
          </a:bodyPr>
          <a:lstStyle/>
          <a:p>
            <a:r>
              <a:rPr lang="en-US" sz="3100" dirty="0" smtClean="0"/>
              <a:t>Mental health and Mental disorders</a:t>
            </a:r>
            <a:br>
              <a:rPr lang="en-US" sz="3100" dirty="0" smtClean="0"/>
            </a:br>
            <a:r>
              <a:rPr lang="en-US" sz="2200" dirty="0" smtClean="0"/>
              <a:t>(</a:t>
            </a:r>
            <a:r>
              <a:rPr lang="en-US" sz="2200" dirty="0" err="1" smtClean="0"/>
              <a:t>psychique</a:t>
            </a:r>
            <a:r>
              <a:rPr lang="en-US" sz="2200" dirty="0" smtClean="0"/>
              <a:t> </a:t>
            </a:r>
            <a:r>
              <a:rPr lang="en-US" sz="2200" dirty="0" smtClean="0"/>
              <a:t>troubles, </a:t>
            </a:r>
            <a:r>
              <a:rPr lang="en-US" sz="2200" dirty="0" smtClean="0"/>
              <a:t>mental </a:t>
            </a:r>
            <a:r>
              <a:rPr lang="en-US" sz="2200" dirty="0" smtClean="0"/>
              <a:t>problems)</a:t>
            </a:r>
            <a:endParaRPr lang="bg-BG" sz="2200" dirty="0"/>
          </a:p>
        </p:txBody>
      </p:sp>
      <p:sp>
        <p:nvSpPr>
          <p:cNvPr id="3" name="Content Placeholder 2"/>
          <p:cNvSpPr>
            <a:spLocks noGrp="1"/>
          </p:cNvSpPr>
          <p:nvPr>
            <p:ph idx="1"/>
          </p:nvPr>
        </p:nvSpPr>
        <p:spPr/>
        <p:txBody>
          <a:bodyPr>
            <a:normAutofit fontScale="85000" lnSpcReduction="20000"/>
          </a:bodyPr>
          <a:lstStyle/>
          <a:p>
            <a:pPr marL="0" indent="0">
              <a:buNone/>
            </a:pPr>
            <a:r>
              <a:rPr lang="en-US" sz="2100" dirty="0" smtClean="0"/>
              <a:t>According </a:t>
            </a:r>
            <a:r>
              <a:rPr lang="en-US" sz="2100" dirty="0"/>
              <a:t>to the World </a:t>
            </a:r>
            <a:r>
              <a:rPr lang="en-US" sz="2100" dirty="0" smtClean="0"/>
              <a:t>Health</a:t>
            </a:r>
            <a:r>
              <a:rPr lang="bg-BG" sz="2100" dirty="0" smtClean="0"/>
              <a:t> </a:t>
            </a:r>
            <a:r>
              <a:rPr lang="en-US" sz="2100" dirty="0" smtClean="0"/>
              <a:t>Organization, </a:t>
            </a:r>
            <a:r>
              <a:rPr lang="en-US" sz="2400" b="1" dirty="0" smtClean="0"/>
              <a:t>Mental </a:t>
            </a:r>
            <a:r>
              <a:rPr lang="en-US" sz="2400" b="1" dirty="0"/>
              <a:t>health </a:t>
            </a:r>
            <a:r>
              <a:rPr lang="en-US" sz="2100" dirty="0"/>
              <a:t>is "</a:t>
            </a:r>
            <a:r>
              <a:rPr lang="en-US" sz="2100" i="1" dirty="0"/>
              <a:t>a state of well-being in which the individual realizes his or her own abilities, can cope with the normal stresses of life, can work productively and fruitfully, and is able to make a contribution to his or her </a:t>
            </a:r>
            <a:r>
              <a:rPr lang="en-US" sz="2100" i="1" dirty="0" smtClean="0"/>
              <a:t>community</a:t>
            </a:r>
            <a:r>
              <a:rPr lang="en-US" sz="2100" dirty="0" smtClean="0"/>
              <a:t>“.</a:t>
            </a:r>
          </a:p>
          <a:p>
            <a:pPr marL="0" indent="0">
              <a:buNone/>
            </a:pPr>
            <a:endParaRPr lang="en-US" sz="2100" dirty="0"/>
          </a:p>
          <a:p>
            <a:pPr marL="0" indent="0">
              <a:buNone/>
            </a:pPr>
            <a:r>
              <a:rPr lang="en-US" sz="2400" b="1" dirty="0" smtClean="0"/>
              <a:t>Mental disorders</a:t>
            </a:r>
            <a:r>
              <a:rPr lang="en-US" dirty="0" smtClean="0"/>
              <a:t>:</a:t>
            </a:r>
            <a:endParaRPr lang="en-US" dirty="0"/>
          </a:p>
          <a:p>
            <a:r>
              <a:rPr lang="en-US" dirty="0"/>
              <a:t>mood disorders (such as depression or bipolar disorder)</a:t>
            </a:r>
          </a:p>
          <a:p>
            <a:r>
              <a:rPr lang="en-US" dirty="0"/>
              <a:t>anxiety disorders.</a:t>
            </a:r>
          </a:p>
          <a:p>
            <a:r>
              <a:rPr lang="en-US" dirty="0"/>
              <a:t>personality disorders.</a:t>
            </a:r>
          </a:p>
          <a:p>
            <a:r>
              <a:rPr lang="en-US" dirty="0"/>
              <a:t>psychotic disorders (such as schizophrenia)</a:t>
            </a:r>
          </a:p>
          <a:p>
            <a:r>
              <a:rPr lang="en-US" dirty="0"/>
              <a:t>eating disorders.</a:t>
            </a:r>
          </a:p>
          <a:p>
            <a:r>
              <a:rPr lang="en-US" dirty="0"/>
              <a:t>trauma-related disorders (such as post-traumatic stress disorder)</a:t>
            </a:r>
          </a:p>
          <a:p>
            <a:r>
              <a:rPr lang="en-US" dirty="0"/>
              <a:t>substance abuse disorders.</a:t>
            </a:r>
          </a:p>
          <a:p>
            <a:pPr marL="0" indent="0">
              <a:buNone/>
            </a:pPr>
            <a:endParaRPr lang="bg-BG" dirty="0"/>
          </a:p>
        </p:txBody>
      </p:sp>
      <p:pic>
        <p:nvPicPr>
          <p:cNvPr id="2052" name="Picture 4" descr="https://upload.wikimedia.org/wikipedia/commons/thumb/2/2b/Mental_Disorder_Silhouette.png/250px-Mental_Disorder_Silhouet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9" y="-698378"/>
            <a:ext cx="238125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94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4400"/>
          </a:xfrm>
        </p:spPr>
        <p:txBody>
          <a:bodyPr>
            <a:normAutofit/>
          </a:bodyPr>
          <a:lstStyle/>
          <a:p>
            <a:r>
              <a:rPr lang="en-US" sz="3200" dirty="0" smtClean="0"/>
              <a:t>Another classification of mental disorders</a:t>
            </a:r>
            <a:endParaRPr lang="bg-BG" sz="3200" dirty="0"/>
          </a:p>
        </p:txBody>
      </p:sp>
      <p:sp>
        <p:nvSpPr>
          <p:cNvPr id="3" name="Content Placeholder 2"/>
          <p:cNvSpPr>
            <a:spLocks noGrp="1"/>
          </p:cNvSpPr>
          <p:nvPr>
            <p:ph idx="1"/>
          </p:nvPr>
        </p:nvSpPr>
        <p:spPr>
          <a:xfrm>
            <a:off x="677334" y="1264356"/>
            <a:ext cx="8596668" cy="4596385"/>
          </a:xfrm>
        </p:spPr>
        <p:txBody>
          <a:bodyPr>
            <a:normAutofit fontScale="85000" lnSpcReduction="10000"/>
          </a:bodyPr>
          <a:lstStyle/>
          <a:p>
            <a:r>
              <a:rPr lang="en-US" sz="2200" b="1" dirty="0" smtClean="0"/>
              <a:t>Depression</a:t>
            </a:r>
            <a:r>
              <a:rPr lang="en-US" b="1" dirty="0" smtClean="0"/>
              <a:t> (</a:t>
            </a:r>
            <a:r>
              <a:rPr lang="en-US" dirty="0" smtClean="0"/>
              <a:t>sadness</a:t>
            </a:r>
            <a:r>
              <a:rPr lang="en-US" dirty="0"/>
              <a:t>, loss of interest or pleasure, feelings of guilt or low self-worth, disturbed sleep or appetite, tiredness, and poor </a:t>
            </a:r>
            <a:r>
              <a:rPr lang="en-US" dirty="0" smtClean="0"/>
              <a:t>concentration</a:t>
            </a:r>
            <a:r>
              <a:rPr lang="en-US" b="1" dirty="0"/>
              <a:t>)</a:t>
            </a:r>
            <a:r>
              <a:rPr lang="en-US" b="1" dirty="0" smtClean="0"/>
              <a:t> </a:t>
            </a:r>
          </a:p>
          <a:p>
            <a:r>
              <a:rPr lang="en-US" sz="2200" b="1" dirty="0" smtClean="0"/>
              <a:t>Bipolar disorder</a:t>
            </a:r>
            <a:r>
              <a:rPr lang="en-US" dirty="0"/>
              <a:t> </a:t>
            </a:r>
            <a:r>
              <a:rPr lang="en-US" dirty="0" smtClean="0"/>
              <a:t>(both </a:t>
            </a:r>
            <a:r>
              <a:rPr lang="en-US" dirty="0"/>
              <a:t>manic and depressive episodes separated by periods of normal mood. Manic episodes involve elevated or irritable mood, over-activity, rapid speech, inflated self-esteem and a decreased need for sleep. People who have manic attacks but do not experience depressive episodes are also classified as having bipolar </a:t>
            </a:r>
            <a:r>
              <a:rPr lang="en-US" dirty="0" smtClean="0"/>
              <a:t>disorder</a:t>
            </a:r>
            <a:r>
              <a:rPr lang="en-US" b="1" dirty="0"/>
              <a:t>)</a:t>
            </a:r>
            <a:endParaRPr lang="en-US" b="1" dirty="0" smtClean="0"/>
          </a:p>
          <a:p>
            <a:r>
              <a:rPr lang="en-US" b="1" dirty="0" smtClean="0"/>
              <a:t> </a:t>
            </a:r>
            <a:r>
              <a:rPr lang="en-US" sz="2200" b="1" dirty="0" smtClean="0"/>
              <a:t>Schizophrenia </a:t>
            </a:r>
            <a:r>
              <a:rPr lang="en-US" sz="2200" b="1" dirty="0"/>
              <a:t>and other </a:t>
            </a:r>
            <a:r>
              <a:rPr lang="en-US" sz="2200" b="1" dirty="0" smtClean="0"/>
              <a:t>psychoses </a:t>
            </a:r>
            <a:r>
              <a:rPr lang="en-US" b="1" dirty="0" smtClean="0"/>
              <a:t>(</a:t>
            </a:r>
            <a:r>
              <a:rPr lang="en-US" dirty="0" smtClean="0"/>
              <a:t>distortions </a:t>
            </a:r>
            <a:r>
              <a:rPr lang="en-US" dirty="0"/>
              <a:t>in thinking, perception, emotions, language, sense of self and </a:t>
            </a:r>
            <a:r>
              <a:rPr lang="en-US" dirty="0" smtClean="0"/>
              <a:t>behavior). </a:t>
            </a:r>
            <a:r>
              <a:rPr lang="en-US" dirty="0"/>
              <a:t>Common psychotic experiences include hallucinations (hearing, seeing or feeling things that are not there) and delusions (fixed false beliefs or suspicions that are firmly held even when there is evidence to the contrary</a:t>
            </a:r>
            <a:r>
              <a:rPr lang="en-US" dirty="0" smtClean="0"/>
              <a:t>)</a:t>
            </a:r>
            <a:r>
              <a:rPr lang="en-US" b="1" dirty="0" smtClean="0"/>
              <a:t> </a:t>
            </a:r>
          </a:p>
          <a:p>
            <a:r>
              <a:rPr lang="en-US" sz="2200" b="1" dirty="0" smtClean="0"/>
              <a:t>Dementia</a:t>
            </a:r>
            <a:r>
              <a:rPr lang="en-US" dirty="0"/>
              <a:t> </a:t>
            </a:r>
            <a:r>
              <a:rPr lang="en-US" dirty="0" smtClean="0"/>
              <a:t>(deterioration </a:t>
            </a:r>
            <a:r>
              <a:rPr lang="en-US" dirty="0"/>
              <a:t>in cognitive function (i.e. the ability to process thought) beyond what might be expected from normal ageing. It affects memory, thinking, orientation, comprehension, calculation, learning capacity, language, and </a:t>
            </a:r>
            <a:r>
              <a:rPr lang="en-US" dirty="0" smtClean="0"/>
              <a:t>judgement)</a:t>
            </a:r>
            <a:r>
              <a:rPr lang="en-US" b="1" dirty="0" smtClean="0"/>
              <a:t> </a:t>
            </a:r>
          </a:p>
          <a:p>
            <a:r>
              <a:rPr lang="en-US" b="1" dirty="0" smtClean="0"/>
              <a:t>Developmental </a:t>
            </a:r>
            <a:r>
              <a:rPr lang="en-US" b="1" dirty="0"/>
              <a:t>disorders including </a:t>
            </a:r>
            <a:r>
              <a:rPr lang="en-US" b="1" dirty="0" smtClean="0"/>
              <a:t>autism</a:t>
            </a:r>
            <a:r>
              <a:rPr lang="en-US" b="1" dirty="0" smtClean="0"/>
              <a:t>.</a:t>
            </a:r>
          </a:p>
          <a:p>
            <a:pPr marL="0" indent="0">
              <a:buNone/>
            </a:pPr>
            <a:endParaRPr lang="en-US" dirty="0" smtClean="0"/>
          </a:p>
          <a:p>
            <a:pPr marL="0" indent="0">
              <a:buNone/>
            </a:pPr>
            <a:r>
              <a:rPr lang="en-US" dirty="0" smtClean="0"/>
              <a:t>(https</a:t>
            </a:r>
            <a:r>
              <a:rPr lang="en-US" dirty="0"/>
              <a:t>://</a:t>
            </a:r>
            <a:r>
              <a:rPr lang="en-US" dirty="0" smtClean="0"/>
              <a:t>www.who.int/news-room/fact-sheets/detail/mental-disorders)</a:t>
            </a:r>
            <a:endParaRPr lang="bg-BG" dirty="0"/>
          </a:p>
        </p:txBody>
      </p:sp>
    </p:spTree>
    <p:extLst>
      <p:ext uri="{BB962C8B-B14F-4D97-AF65-F5344CB8AC3E}">
        <p14:creationId xmlns:p14="http://schemas.microsoft.com/office/powerpoint/2010/main" val="202850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Problems (poor </a:t>
            </a:r>
            <a:r>
              <a:rPr lang="en-US" dirty="0"/>
              <a:t>mental </a:t>
            </a:r>
            <a:r>
              <a:rPr lang="en-US" dirty="0" smtClean="0"/>
              <a:t>health) and </a:t>
            </a:r>
            <a:r>
              <a:rPr lang="en-US" dirty="0" smtClean="0"/>
              <a:t>Mental </a:t>
            </a:r>
            <a:r>
              <a:rPr lang="en-US" dirty="0"/>
              <a:t>illness </a:t>
            </a:r>
            <a:r>
              <a:rPr lang="en-US" dirty="0" smtClean="0"/>
              <a:t>(disorders) are </a:t>
            </a:r>
            <a:r>
              <a:rPr lang="en-US" dirty="0"/>
              <a:t>not the </a:t>
            </a:r>
            <a:r>
              <a:rPr lang="en-US" dirty="0" smtClean="0"/>
              <a:t>same.</a:t>
            </a:r>
            <a:endParaRPr lang="bg-BG" dirty="0"/>
          </a:p>
        </p:txBody>
      </p:sp>
      <p:pic>
        <p:nvPicPr>
          <p:cNvPr id="2050" name="Picture 2" descr="nirmala sitharaman: 'India needs to make mental health services a part of  its healthcare system' - The Economic Tim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4697" y="2082385"/>
            <a:ext cx="6248189" cy="469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82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ntal Illness: Definition, Types, Diagnosis, Treatmen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96621" y="0"/>
            <a:ext cx="8918223" cy="657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7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12" y="1524000"/>
            <a:ext cx="8596668" cy="914400"/>
          </a:xfrm>
        </p:spPr>
        <p:txBody>
          <a:bodyPr>
            <a:normAutofit fontScale="90000"/>
          </a:bodyPr>
          <a:lstStyle/>
          <a:p>
            <a:r>
              <a:rPr lang="en-US" dirty="0" smtClean="0"/>
              <a:t>The most common types of mental illness:</a:t>
            </a:r>
            <a:endParaRPr lang="bg-BG" dirty="0"/>
          </a:p>
        </p:txBody>
      </p:sp>
      <p:sp>
        <p:nvSpPr>
          <p:cNvPr id="3" name="Content Placeholder 2"/>
          <p:cNvSpPr>
            <a:spLocks noGrp="1"/>
          </p:cNvSpPr>
          <p:nvPr>
            <p:ph idx="1"/>
          </p:nvPr>
        </p:nvSpPr>
        <p:spPr>
          <a:xfrm>
            <a:off x="677334" y="2325511"/>
            <a:ext cx="8596668" cy="3805657"/>
          </a:xfrm>
        </p:spPr>
        <p:txBody>
          <a:bodyPr>
            <a:normAutofit fontScale="85000" lnSpcReduction="20000"/>
          </a:bodyPr>
          <a:lstStyle/>
          <a:p>
            <a:endParaRPr lang="en-US" dirty="0" smtClean="0"/>
          </a:p>
          <a:p>
            <a:r>
              <a:rPr lang="en-US" sz="2000" b="1" dirty="0" smtClean="0"/>
              <a:t>Anxiety </a:t>
            </a:r>
            <a:r>
              <a:rPr lang="en-US" sz="2000" b="1" dirty="0" smtClean="0"/>
              <a:t>disorders</a:t>
            </a:r>
          </a:p>
          <a:p>
            <a:endParaRPr lang="bg-BG" sz="2000" b="1" dirty="0" smtClean="0"/>
          </a:p>
          <a:p>
            <a:r>
              <a:rPr lang="en-US" sz="2000" b="1" dirty="0" smtClean="0"/>
              <a:t>Depressive </a:t>
            </a:r>
            <a:r>
              <a:rPr lang="en-US" sz="2000" b="1" dirty="0" smtClean="0"/>
              <a:t>disorders</a:t>
            </a:r>
            <a:endParaRPr lang="bg-BG" sz="2000" b="1" dirty="0" smtClean="0"/>
          </a:p>
          <a:p>
            <a:endParaRPr lang="bg-BG" sz="2000" dirty="0"/>
          </a:p>
          <a:p>
            <a:r>
              <a:rPr lang="en-US" sz="2000" b="1" dirty="0"/>
              <a:t>Substance use disorder</a:t>
            </a:r>
            <a:r>
              <a:rPr lang="en-US" sz="2000" dirty="0"/>
              <a:t> (</a:t>
            </a:r>
            <a:r>
              <a:rPr lang="en-US" sz="2000" b="1" dirty="0"/>
              <a:t>SUD</a:t>
            </a:r>
            <a:r>
              <a:rPr lang="en-US" sz="2000" dirty="0" smtClean="0"/>
              <a:t>)</a:t>
            </a:r>
            <a:r>
              <a:rPr lang="en-US" sz="2000" b="1" dirty="0"/>
              <a:t> </a:t>
            </a:r>
            <a:endParaRPr lang="en-US" sz="2000" b="1" dirty="0" smtClean="0"/>
          </a:p>
          <a:p>
            <a:endParaRPr lang="en-US" sz="2000" b="1" dirty="0"/>
          </a:p>
          <a:p>
            <a:pPr marL="0" indent="0">
              <a:buNone/>
            </a:pPr>
            <a:r>
              <a:rPr lang="en-US" sz="2000" b="1" dirty="0" smtClean="0">
                <a:latin typeface="Times New Roman" panose="02020603050405020304" pitchFamily="18" charset="0"/>
                <a:cs typeface="Times New Roman" panose="02020603050405020304" pitchFamily="18" charset="0"/>
              </a:rPr>
              <a:t>In </a:t>
            </a:r>
            <a:r>
              <a:rPr lang="en-US" sz="2000" b="1" dirty="0">
                <a:latin typeface="Times New Roman" panose="02020603050405020304" pitchFamily="18" charset="0"/>
                <a:cs typeface="Times New Roman" panose="02020603050405020304" pitchFamily="18" charset="0"/>
              </a:rPr>
              <a:t>Europe 25 million people (or 5.4% of the population) are estimated to be living with anxiety disorders</a:t>
            </a:r>
            <a:r>
              <a:rPr lang="en-US" sz="2000" dirty="0">
                <a:latin typeface="Times New Roman" panose="02020603050405020304" pitchFamily="18" charset="0"/>
                <a:cs typeface="Times New Roman" panose="02020603050405020304" pitchFamily="18" charset="0"/>
              </a:rPr>
              <a:t>, followed by depressive disorders, which affect over 21 million people (or 4.5% of the population</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b="1" dirty="0" smtClean="0">
                <a:latin typeface="Times New Roman" panose="02020603050405020304" pitchFamily="18" charset="0"/>
                <a:cs typeface="Times New Roman" panose="02020603050405020304" pitchFamily="18" charset="0"/>
              </a:rPr>
              <a:t>SUD often is </a:t>
            </a:r>
            <a:r>
              <a:rPr lang="en-US" sz="2000" b="1" dirty="0" err="1" smtClean="0">
                <a:latin typeface="Times New Roman" panose="02020603050405020304" pitchFamily="18" charset="0"/>
                <a:cs typeface="Times New Roman" panose="02020603050405020304" pitchFamily="18" charset="0"/>
              </a:rPr>
              <a:t>occuring</a:t>
            </a:r>
            <a:r>
              <a:rPr lang="en-US" sz="2000" b="1" dirty="0" smtClean="0">
                <a:latin typeface="Times New Roman" panose="02020603050405020304" pitchFamily="18" charset="0"/>
                <a:cs typeface="Times New Roman" panose="02020603050405020304" pitchFamily="18" charset="0"/>
              </a:rPr>
              <a:t> in comorbidity with other mental disorders.</a:t>
            </a:r>
            <a:r>
              <a:rPr lang="en-US" sz="2000" dirty="0"/>
              <a:t> </a:t>
            </a:r>
            <a:endParaRPr lang="en-US" sz="2000" dirty="0" smtClean="0"/>
          </a:p>
          <a:p>
            <a:pPr marL="0" indent="0">
              <a:buNone/>
            </a:pPr>
            <a:r>
              <a:rPr lang="en-US" sz="1300" dirty="0" smtClean="0"/>
              <a:t>(European Monitoring Center for Drugs and Drug </a:t>
            </a:r>
            <a:r>
              <a:rPr lang="en-US" sz="1300" dirty="0" err="1" smtClean="0"/>
              <a:t>Aiction</a:t>
            </a:r>
            <a:r>
              <a:rPr lang="en-US" sz="1300" dirty="0" smtClean="0"/>
              <a:t>. Comorbidity </a:t>
            </a:r>
            <a:r>
              <a:rPr lang="en-US" sz="1300" dirty="0"/>
              <a:t>of substance use and mental health </a:t>
            </a:r>
            <a:r>
              <a:rPr lang="en-US" sz="1300" dirty="0" smtClean="0"/>
              <a:t>disorders.</a:t>
            </a:r>
            <a:r>
              <a:rPr lang="en-US" sz="1300" dirty="0"/>
              <a:t> </a:t>
            </a:r>
            <a:r>
              <a:rPr lang="en-US" sz="1300" cap="all" dirty="0" smtClean="0"/>
              <a:t>LISBON</a:t>
            </a:r>
            <a:r>
              <a:rPr lang="en-US" sz="1300" cap="all" dirty="0"/>
              <a:t> MAY </a:t>
            </a:r>
            <a:r>
              <a:rPr lang="en-US" sz="1300" cap="all" dirty="0" smtClean="0"/>
              <a:t>2016. Online.)</a:t>
            </a:r>
            <a:endParaRPr lang="bg-BG" sz="1300" b="1" dirty="0">
              <a:latin typeface="Times New Roman" panose="02020603050405020304" pitchFamily="18" charset="0"/>
              <a:cs typeface="Times New Roman" panose="02020603050405020304" pitchFamily="18" charset="0"/>
            </a:endParaRPr>
          </a:p>
          <a:p>
            <a:endParaRPr lang="bg-BG" sz="2000" dirty="0"/>
          </a:p>
        </p:txBody>
      </p:sp>
    </p:spTree>
    <p:extLst>
      <p:ext uri="{BB962C8B-B14F-4D97-AF65-F5344CB8AC3E}">
        <p14:creationId xmlns:p14="http://schemas.microsoft.com/office/powerpoint/2010/main" val="39392513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2714</TotalTime>
  <Words>2398</Words>
  <Application>Microsoft Office PowerPoint</Application>
  <PresentationFormat>Widescreen</PresentationFormat>
  <Paragraphs>191</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Consolas</vt:lpstr>
      <vt:lpstr>inherit</vt:lpstr>
      <vt:lpstr>roboto_condensedregular</vt:lpstr>
      <vt:lpstr>Times New Roman</vt:lpstr>
      <vt:lpstr>Trebuchet MS</vt:lpstr>
      <vt:lpstr>Wingdings 3</vt:lpstr>
      <vt:lpstr>Facet</vt:lpstr>
      <vt:lpstr>Mental health of aged people in Bulgaria during the Covid-19 pandemics</vt:lpstr>
      <vt:lpstr>Introduction</vt:lpstr>
      <vt:lpstr>Fear and Mental disorders</vt:lpstr>
      <vt:lpstr>The “Health Triangle”: Dimensions of health</vt:lpstr>
      <vt:lpstr>Mental health and Mental disorders (psychique troubles, mental problems)</vt:lpstr>
      <vt:lpstr>Another classification of mental disorders</vt:lpstr>
      <vt:lpstr>Mental Problems (poor mental health) and Mental illness (disorders) are not the same.</vt:lpstr>
      <vt:lpstr>PowerPoint Presentation</vt:lpstr>
      <vt:lpstr>The most common types of mental illness:</vt:lpstr>
      <vt:lpstr>Eastern Europe is most affected. Global burden of disease attributable to mental and substance use disorders: findings from the Global Burden of Disease Study 2010 (The Lancet Journal) </vt:lpstr>
      <vt:lpstr>“DALY” (the measure from the previous slide) - meaning</vt:lpstr>
      <vt:lpstr>Eurostat: 7.2% of people in the EU suffer from chronic depression.  Bulgaria has a low level of reported chronic depression: about 2.5% of the population.)   </vt:lpstr>
      <vt:lpstr>PowerPoint Presentation</vt:lpstr>
      <vt:lpstr>Cost of mental health  in EU countries</vt:lpstr>
      <vt:lpstr>https://www.dw.com/en/pay-up-or-put-it-off-europe-fails-to-treat-mental-health/a-56812344</vt:lpstr>
      <vt:lpstr>Old age is a prerequisite for worsening health status</vt:lpstr>
      <vt:lpstr>The impact of the Covid-19 pandemic on mental health</vt:lpstr>
      <vt:lpstr>We believe that a great part of mental disorders in Bulgaria are not diagnosed, especially in old age</vt:lpstr>
      <vt:lpstr>PowerPoint Presentation</vt:lpstr>
      <vt:lpstr>PowerPoint Presentation</vt:lpstr>
      <vt:lpstr>In Bulgaria</vt:lpstr>
      <vt:lpstr>PowerPoint Presentation</vt:lpstr>
      <vt:lpstr>The European Parliament has issued in 2009 a Report about the psychic health. https://www.europarl.europa.eu/doceo/document/A-6-2009-0034_BG.html</vt:lpstr>
      <vt:lpstr>PowerPoint Presentation</vt:lpstr>
      <vt:lpstr>PowerPoint Presentation</vt:lpstr>
      <vt:lpstr>The Covid-19 pandemic in Bulgaria</vt:lpstr>
      <vt:lpstr>PowerPoint Presentation</vt:lpstr>
      <vt:lpstr>During the period of Covid19 Pandemics</vt:lpstr>
      <vt:lpstr>Social contacts and physical exercises are basic needs for the elderly. Therefore the instructions given to the old people were not appropriate, because they didn’t take into account the specific impact on mental health of this category of the population. </vt:lpstr>
      <vt:lpstr>The war in Ukraine</vt:lpstr>
      <vt:lpstr>PowerPoint Presentation</vt:lpstr>
      <vt:lpstr>Additional information about the population of Bulgaria</vt:lpstr>
      <vt:lpstr>PowerPoint Presentation</vt:lpstr>
      <vt:lpstr>Since 1990 the population is decreasing mainly due to emigration (consisting mainly of young people)  Population of Bulgaria from 1880 to 2021 </vt:lpstr>
      <vt:lpstr>Changes in the age structure of the population between 1992 and 2021. (Percentage of the population of Bulgaria by three age groups:(0-17); (18-64) and (65+)</vt:lpstr>
      <vt:lpstr>SHARE COVID-19 results on mental health</vt:lpstr>
      <vt:lpstr> 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of aged people in Bulgaria during the Covid-19 pandemics</dc:title>
  <dc:creator>Marta Sugareva</dc:creator>
  <cp:lastModifiedBy>Marta Sugareva</cp:lastModifiedBy>
  <cp:revision>74</cp:revision>
  <dcterms:created xsi:type="dcterms:W3CDTF">2022-02-25T03:40:00Z</dcterms:created>
  <dcterms:modified xsi:type="dcterms:W3CDTF">2022-03-15T13:06:07Z</dcterms:modified>
</cp:coreProperties>
</file>